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1" r:id="rId2"/>
    <p:sldId id="370" r:id="rId3"/>
    <p:sldId id="373" r:id="rId4"/>
    <p:sldId id="395" r:id="rId5"/>
    <p:sldId id="404" r:id="rId6"/>
    <p:sldId id="401" r:id="rId7"/>
    <p:sldId id="400" r:id="rId8"/>
    <p:sldId id="399" r:id="rId9"/>
    <p:sldId id="374" r:id="rId10"/>
    <p:sldId id="375" r:id="rId11"/>
    <p:sldId id="376" r:id="rId12"/>
    <p:sldId id="377" r:id="rId13"/>
    <p:sldId id="378" r:id="rId14"/>
    <p:sldId id="379" r:id="rId15"/>
    <p:sldId id="380" r:id="rId16"/>
    <p:sldId id="381" r:id="rId17"/>
    <p:sldId id="382" r:id="rId18"/>
    <p:sldId id="385" r:id="rId19"/>
    <p:sldId id="386" r:id="rId20"/>
    <p:sldId id="387" r:id="rId21"/>
    <p:sldId id="388" r:id="rId22"/>
    <p:sldId id="389" r:id="rId23"/>
    <p:sldId id="390" r:id="rId24"/>
    <p:sldId id="392" r:id="rId25"/>
    <p:sldId id="402" r:id="rId26"/>
    <p:sldId id="403" r:id="rId27"/>
    <p:sldId id="394" r:id="rId28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CCCFF"/>
    <a:srgbClr val="FF0000"/>
    <a:srgbClr val="CC00FF"/>
    <a:srgbClr val="008000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0" autoAdjust="0"/>
    <p:restoredTop sz="94600" autoAdjust="0"/>
  </p:normalViewPr>
  <p:slideViewPr>
    <p:cSldViewPr>
      <p:cViewPr>
        <p:scale>
          <a:sx n="52" d="100"/>
          <a:sy n="52" d="100"/>
        </p:scale>
        <p:origin x="-1872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40.wmf"/><Relationship Id="rId7" Type="http://schemas.openxmlformats.org/officeDocument/2006/relationships/image" Target="../media/image43.wmf"/><Relationship Id="rId2" Type="http://schemas.openxmlformats.org/officeDocument/2006/relationships/image" Target="../media/image6.wmf"/><Relationship Id="rId1" Type="http://schemas.openxmlformats.org/officeDocument/2006/relationships/image" Target="../media/image39.wmf"/><Relationship Id="rId6" Type="http://schemas.openxmlformats.org/officeDocument/2006/relationships/image" Target="../media/image8.wmf"/><Relationship Id="rId5" Type="http://schemas.openxmlformats.org/officeDocument/2006/relationships/image" Target="../media/image42.wmf"/><Relationship Id="rId10" Type="http://schemas.openxmlformats.org/officeDocument/2006/relationships/image" Target="../media/image46.wmf"/><Relationship Id="rId4" Type="http://schemas.openxmlformats.org/officeDocument/2006/relationships/image" Target="../media/image41.wmf"/><Relationship Id="rId9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6.wmf"/><Relationship Id="rId1" Type="http://schemas.openxmlformats.org/officeDocument/2006/relationships/image" Target="../media/image49.wmf"/><Relationship Id="rId5" Type="http://schemas.openxmlformats.org/officeDocument/2006/relationships/image" Target="../media/image51.wmf"/><Relationship Id="rId4" Type="http://schemas.openxmlformats.org/officeDocument/2006/relationships/image" Target="../media/image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8.wmf"/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8.wmf"/><Relationship Id="rId1" Type="http://schemas.openxmlformats.org/officeDocument/2006/relationships/image" Target="../media/image4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8.wmf"/><Relationship Id="rId1" Type="http://schemas.openxmlformats.org/officeDocument/2006/relationships/image" Target="../media/image72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80.wmf"/><Relationship Id="rId2" Type="http://schemas.openxmlformats.org/officeDocument/2006/relationships/image" Target="../media/image6.wmf"/><Relationship Id="rId1" Type="http://schemas.openxmlformats.org/officeDocument/2006/relationships/image" Target="../media/image76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8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4" Type="http://schemas.openxmlformats.org/officeDocument/2006/relationships/image" Target="../media/image9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8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8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4B662423-ED30-41FA-AAEF-3C838A9763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2828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10150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1B5E32C-C03B-4F48-B94D-755BCC94B8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88726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52228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FB2B8-EC0F-42C2-9BFD-A674DEEFEFEC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D2E53-AD29-4CDB-8A0B-F2ADB5823E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334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A0248-F271-4029-86C9-FC0CA2BA7801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9C951-09C4-464F-AA2E-CD26F96A45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74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55B37-C370-44E8-97A9-FE52B156085F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7BEF9-EC05-4196-8250-61371FCE55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12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B048E-8F6A-4F60-82DC-A7E814B1F3BA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8A37E-8D3E-475F-B29B-C1AC7CFA8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3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F3BD6-BA2A-49D5-A4CD-D1A6FBB46842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9BC17-4F31-4899-9F1B-F748D08F3E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07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FF84D-ED04-4ADD-A64E-DD37223C36C8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49B64-2496-4B6D-8307-9EAA59493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30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C1C5A-35A5-4C3B-B59D-FA6760D7B500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2436-842C-4CE9-9B00-153A9B5C52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0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CE539-B516-4008-9455-9F613B705B91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69CC4-2186-4C80-8589-FA96C281F1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17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F7388-12C6-4235-BF1F-1F4E3B447F1B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641AF-B917-4142-BE61-15710A3C7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42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7743-9C46-4E84-9E67-EAF7607D2DA9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62F9E-8FB0-4094-A7E3-2A39E8D68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35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359AA-49A2-4FFC-8CC0-1EE36B8FCF39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490A3-F200-4111-BFBA-FB024CA4F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8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52ED00-0A98-47B7-AD71-142860481C63}" type="datetimeFigureOut">
              <a:rPr lang="ru-RU"/>
              <a:pPr>
                <a:defRPr/>
              </a:pPr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C0D4D3-730B-4D35-888A-0471C7D25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8.wmf"/><Relationship Id="rId22" Type="http://schemas.openxmlformats.org/officeDocument/2006/relationships/image" Target="../media/image4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8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6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7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8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0" Type="http://schemas.openxmlformats.org/officeDocument/2006/relationships/image" Target="../media/image74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9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99.bin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10" Type="http://schemas.openxmlformats.org/officeDocument/2006/relationships/image" Target="../media/image8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7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106.bin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7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86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109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11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000125"/>
            <a:ext cx="7851775" cy="1343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Розділ 5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“Арифметична  прогресія”</a:t>
            </a:r>
            <a:endParaRPr lang="uk-UA" b="1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88" y="2857500"/>
            <a:ext cx="7643812" cy="1143000"/>
          </a:xfrm>
        </p:spPr>
        <p:txBody>
          <a:bodyPr/>
          <a:lstStyle/>
          <a:p>
            <a:endParaRPr lang="uk-UA" sz="2800" b="1" smtClean="0">
              <a:solidFill>
                <a:srgbClr val="FF0000"/>
              </a:solidFill>
              <a:latin typeface="Bookman Old Style" pitchFamily="18" charset="0"/>
            </a:endParaRPr>
          </a:p>
          <a:p>
            <a:r>
              <a:rPr lang="uk-UA" sz="2800" b="1" smtClean="0">
                <a:solidFill>
                  <a:srgbClr val="FF0000"/>
                </a:solidFill>
                <a:latin typeface="Bookman Old Style" pitchFamily="18" charset="0"/>
              </a:rPr>
              <a:t>Матеріал для підготовки </a:t>
            </a:r>
          </a:p>
          <a:p>
            <a:r>
              <a:rPr lang="uk-UA" sz="2800" b="1" smtClean="0">
                <a:solidFill>
                  <a:srgbClr val="FF0000"/>
                </a:solidFill>
                <a:latin typeface="Bookman Old Style" pitchFamily="18" charset="0"/>
              </a:rPr>
              <a:t>до ДПА в 9 класі</a:t>
            </a:r>
            <a:endParaRPr lang="ru-RU" sz="2800" b="1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3347863" y="6165303"/>
            <a:ext cx="3672409" cy="587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sz="8000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2016</a:t>
            </a:r>
            <a:endParaRPr lang="uk-UA" b="1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4178244" y="5645426"/>
            <a:ext cx="4932040" cy="69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25000" lnSpcReduction="20000"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sz="1120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Підготувала </a:t>
            </a:r>
            <a:r>
              <a:rPr lang="uk-UA" sz="11200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Сапко</a:t>
            </a:r>
            <a:r>
              <a:rPr lang="uk-UA" sz="1120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Н.О.</a:t>
            </a:r>
            <a:endParaRPr lang="uk-UA" sz="1120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742950" y="1"/>
            <a:ext cx="8229600" cy="76470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8 (2014 р.)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9552" y="2444740"/>
            <a:ext cx="53285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930572"/>
              </p:ext>
            </p:extLst>
          </p:nvPr>
        </p:nvGraphicFramePr>
        <p:xfrm>
          <a:off x="4979089" y="2598433"/>
          <a:ext cx="3593411" cy="1040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1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089" y="2598433"/>
                        <a:ext cx="3593411" cy="1040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108184"/>
              </p:ext>
            </p:extLst>
          </p:nvPr>
        </p:nvGraphicFramePr>
        <p:xfrm>
          <a:off x="4849758" y="3462486"/>
          <a:ext cx="4067175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Equation" r:id="rId5" imgW="1536033" imgH="393529" progId="Equation.DSMT4">
                  <p:embed/>
                </p:oleObj>
              </mc:Choice>
              <mc:Fallback>
                <p:oleObj name="Equation" r:id="rId5" imgW="1536033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758" y="3462486"/>
                        <a:ext cx="4067175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49900"/>
              </p:ext>
            </p:extLst>
          </p:nvPr>
        </p:nvGraphicFramePr>
        <p:xfrm>
          <a:off x="4857750" y="4445645"/>
          <a:ext cx="33623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Equation" r:id="rId7" imgW="1269449" imgH="203112" progId="Equation.3">
                  <p:embed/>
                </p:oleObj>
              </mc:Choice>
              <mc:Fallback>
                <p:oleObj name="Equation" r:id="rId7" imgW="1269449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4445645"/>
                        <a:ext cx="33623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84005"/>
              </p:ext>
            </p:extLst>
          </p:nvPr>
        </p:nvGraphicFramePr>
        <p:xfrm>
          <a:off x="5048250" y="5085184"/>
          <a:ext cx="298926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4" name="Equation" r:id="rId9" imgW="1079500" imgH="228600" progId="Equation.3">
                  <p:embed/>
                </p:oleObj>
              </mc:Choice>
              <mc:Fallback>
                <p:oleObj name="Equation" r:id="rId9" imgW="1079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5085184"/>
                        <a:ext cx="2989263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279185"/>
              </p:ext>
            </p:extLst>
          </p:nvPr>
        </p:nvGraphicFramePr>
        <p:xfrm>
          <a:off x="5076056" y="5836444"/>
          <a:ext cx="11779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5" name="Equation" r:id="rId11" imgW="444114" imgH="177646" progId="Equation.3">
                  <p:embed/>
                </p:oleObj>
              </mc:Choice>
              <mc:Fallback>
                <p:oleObj name="Equation" r:id="rId11" imgW="444114" imgH="17764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836444"/>
                        <a:ext cx="11779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00125" y="6072188"/>
            <a:ext cx="664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 16.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601250" y="649232"/>
            <a:ext cx="8494712" cy="1795508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2.3. Перший член арифметичної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прогресії</a:t>
            </a:r>
            <a:r>
              <a:rPr lang="ru-RU" sz="2800" dirty="0" smtClean="0">
                <a:latin typeface="Bookman Old Style" pitchFamily="18" charset="0"/>
              </a:rPr>
              <a:t>                  </a:t>
            </a:r>
          </a:p>
          <a:p>
            <a:pPr marL="0" indent="0">
              <a:buNone/>
            </a:pPr>
            <a:r>
              <a:rPr lang="ru-RU" sz="2800" dirty="0">
                <a:latin typeface="Bookman Old Style" pitchFamily="18" charset="0"/>
              </a:rPr>
              <a:t> </a:t>
            </a:r>
            <a:r>
              <a:rPr lang="ru-RU" sz="2800" dirty="0" smtClean="0">
                <a:latin typeface="Bookman Old Style" pitchFamily="18" charset="0"/>
              </a:rPr>
              <a:t>          а </a:t>
            </a:r>
            <a:r>
              <a:rPr lang="ru-RU" sz="2800" dirty="0" err="1" smtClean="0">
                <a:latin typeface="Bookman Old Style" pitchFamily="18" charset="0"/>
              </a:rPr>
              <a:t>різниця</a:t>
            </a:r>
            <a:r>
              <a:rPr lang="ru-RU" sz="2800" dirty="0" smtClean="0">
                <a:latin typeface="Bookman Old Style" pitchFamily="18" charset="0"/>
              </a:rPr>
              <a:t>  </a:t>
            </a:r>
            <a:r>
              <a:rPr lang="en-US" sz="2800" i="1" dirty="0" smtClean="0">
                <a:latin typeface="Bookman Old Style" pitchFamily="18" charset="0"/>
              </a:rPr>
              <a:t>d</a:t>
            </a:r>
            <a:r>
              <a:rPr lang="en-US" sz="2800" dirty="0" smtClean="0">
                <a:latin typeface="Bookman Old Style" pitchFamily="18" charset="0"/>
              </a:rPr>
              <a:t> = -</a:t>
            </a:r>
            <a:r>
              <a:rPr lang="uk-UA" sz="2800" dirty="0" smtClean="0">
                <a:latin typeface="Bookman Old Style" pitchFamily="18" charset="0"/>
              </a:rPr>
              <a:t>2</a:t>
            </a:r>
            <a:r>
              <a:rPr lang="en-US" sz="2800" dirty="0" smtClean="0">
                <a:latin typeface="Bookman Old Style" pitchFamily="18" charset="0"/>
              </a:rPr>
              <a:t>.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Скільки</a:t>
            </a:r>
            <a:r>
              <a:rPr lang="ru-RU" sz="2800" dirty="0" smtClean="0">
                <a:latin typeface="Bookman Old Style" pitchFamily="18" charset="0"/>
              </a:rPr>
              <a:t> треба </a:t>
            </a:r>
            <a:r>
              <a:rPr lang="ru-RU" sz="2800" dirty="0" err="1" smtClean="0">
                <a:latin typeface="Bookman Old Style" pitchFamily="18" charset="0"/>
              </a:rPr>
              <a:t>взяти</a:t>
            </a:r>
            <a:r>
              <a:rPr lang="ru-RU" sz="2800" dirty="0" smtClean="0">
                <a:latin typeface="Bookman Old Style" pitchFamily="18" charset="0"/>
              </a:rPr>
              <a:t> перших </a:t>
            </a:r>
            <a:r>
              <a:rPr lang="ru-RU" sz="2800" dirty="0" err="1" smtClean="0">
                <a:latin typeface="Bookman Old Style" pitchFamily="18" charset="0"/>
              </a:rPr>
              <a:t>членів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прогресії</a:t>
            </a:r>
            <a:r>
              <a:rPr lang="ru-RU" sz="2800" dirty="0" smtClean="0">
                <a:latin typeface="Bookman Old Style" pitchFamily="18" charset="0"/>
              </a:rPr>
              <a:t>,  </a:t>
            </a:r>
            <a:r>
              <a:rPr lang="ru-RU" sz="2800" dirty="0" err="1" smtClean="0">
                <a:latin typeface="Bookman Old Style" pitchFamily="18" charset="0"/>
              </a:rPr>
              <a:t>щоб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їх</a:t>
            </a:r>
            <a:r>
              <a:rPr lang="ru-RU" sz="2800" dirty="0" smtClean="0">
                <a:latin typeface="Bookman Old Style" pitchFamily="18" charset="0"/>
              </a:rPr>
              <a:t> сума </a:t>
            </a:r>
            <a:r>
              <a:rPr lang="ru-RU" sz="2800" dirty="0" err="1" smtClean="0">
                <a:latin typeface="Bookman Old Style" pitchFamily="18" charset="0"/>
              </a:rPr>
              <a:t>дорівнювала</a:t>
            </a:r>
            <a:r>
              <a:rPr lang="ru-RU" sz="2800" dirty="0" smtClean="0">
                <a:latin typeface="Bookman Old Style" pitchFamily="18" charset="0"/>
              </a:rPr>
              <a:t> -48.</a:t>
            </a:r>
            <a:endParaRPr lang="ru-RU" sz="28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963418"/>
              </p:ext>
            </p:extLst>
          </p:nvPr>
        </p:nvGraphicFramePr>
        <p:xfrm>
          <a:off x="649288" y="1124744"/>
          <a:ext cx="1211549" cy="557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6" name="Equation" r:id="rId13" imgW="495000" imgH="228600" progId="Equation.DSMT4">
                  <p:embed/>
                </p:oleObj>
              </mc:Choice>
              <mc:Fallback>
                <p:oleObj name="Equation" r:id="rId13" imgW="4950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1124744"/>
                        <a:ext cx="1211549" cy="5573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742950" y="188913"/>
            <a:ext cx="8229600" cy="863600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10 (2014 р.)</a:t>
            </a: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/>
        </p:nvGraphicFramePr>
        <p:xfrm>
          <a:off x="1643063" y="3786188"/>
          <a:ext cx="47402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Equation" r:id="rId3" imgW="1371600" imgH="215900" progId="Equation.3">
                  <p:embed/>
                </p:oleObj>
              </mc:Choice>
              <mc:Fallback>
                <p:oleObj name="Equation" r:id="rId3" imgW="13716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786188"/>
                        <a:ext cx="474027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643063" y="3143250"/>
          <a:ext cx="40084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Equation" r:id="rId5" imgW="1129810" imgH="203112" progId="Equation.3">
                  <p:embed/>
                </p:oleObj>
              </mc:Choice>
              <mc:Fallback>
                <p:oleObj name="Equation" r:id="rId5" imgW="1129810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143250"/>
                        <a:ext cx="4008437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2416" y="2665635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5366" name="Object 2"/>
          <p:cNvGraphicFramePr>
            <a:graphicFrameLocks noChangeAspect="1"/>
          </p:cNvGraphicFramePr>
          <p:nvPr/>
        </p:nvGraphicFramePr>
        <p:xfrm>
          <a:off x="2241550" y="4521200"/>
          <a:ext cx="368617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Equation" r:id="rId7" imgW="1066337" imgH="203112" progId="Equation.3">
                  <p:embed/>
                </p:oleObj>
              </mc:Choice>
              <mc:Fallback>
                <p:oleObj name="Equation" r:id="rId7" imgW="1066337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4521200"/>
                        <a:ext cx="3686175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2"/>
          <p:cNvGraphicFramePr>
            <a:graphicFrameLocks noChangeAspect="1"/>
          </p:cNvGraphicFramePr>
          <p:nvPr/>
        </p:nvGraphicFramePr>
        <p:xfrm>
          <a:off x="3357563" y="5072063"/>
          <a:ext cx="153511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name="Equation" r:id="rId9" imgW="444114" imgH="177646" progId="Equation.3">
                  <p:embed/>
                </p:oleObj>
              </mc:Choice>
              <mc:Fallback>
                <p:oleObj name="Equation" r:id="rId9" imgW="444114" imgH="17764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5072063"/>
                        <a:ext cx="153511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12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0" name="Объект 2"/>
          <p:cNvSpPr>
            <a:spLocks noGrp="1"/>
          </p:cNvSpPr>
          <p:nvPr>
            <p:ph idx="4294967295"/>
          </p:nvPr>
        </p:nvSpPr>
        <p:spPr>
          <a:xfrm>
            <a:off x="812731" y="980728"/>
            <a:ext cx="8223765" cy="1512167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2.3. Знайдіть номер члена  </a:t>
            </a:r>
            <a:r>
              <a:rPr lang="uk-UA" dirty="0" err="1" smtClean="0">
                <a:latin typeface="Bookman Old Style" pitchFamily="18" charset="0"/>
              </a:rPr>
              <a:t>арифме-тичної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  8,1; 8,5; 8,9; ..</a:t>
            </a:r>
            <a:r>
              <a:rPr lang="en-US" dirty="0" smtClean="0">
                <a:latin typeface="Bookman Old Style" pitchFamily="18" charset="0"/>
              </a:rPr>
              <a:t>.</a:t>
            </a:r>
            <a:r>
              <a:rPr lang="ru-RU" dirty="0" smtClean="0">
                <a:latin typeface="Bookman Old Style" pitchFamily="18" charset="0"/>
              </a:rPr>
              <a:t>, </a:t>
            </a:r>
            <a:r>
              <a:rPr lang="ru-RU" dirty="0" err="1" smtClean="0">
                <a:latin typeface="Bookman Old Style" pitchFamily="18" charset="0"/>
              </a:rPr>
              <a:t>який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дорівнює</a:t>
            </a:r>
            <a:r>
              <a:rPr lang="ru-RU" dirty="0" smtClean="0">
                <a:latin typeface="Bookman Old Style" pitchFamily="18" charset="0"/>
              </a:rPr>
              <a:t> 12,5.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4375" y="1"/>
            <a:ext cx="7972425" cy="83671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14(2014 р.)</a:t>
            </a: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637415"/>
              </p:ext>
            </p:extLst>
          </p:nvPr>
        </p:nvGraphicFramePr>
        <p:xfrm>
          <a:off x="720079" y="3501008"/>
          <a:ext cx="3995937" cy="707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2" name="Equation" r:id="rId3" imgW="1218671" imgH="215806" progId="Equation.3">
                  <p:embed/>
                </p:oleObj>
              </mc:Choice>
              <mc:Fallback>
                <p:oleObj name="Equation" r:id="rId3" imgW="1218671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79" y="3501008"/>
                        <a:ext cx="3995937" cy="707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806114"/>
              </p:ext>
            </p:extLst>
          </p:nvPr>
        </p:nvGraphicFramePr>
        <p:xfrm>
          <a:off x="717823" y="2880658"/>
          <a:ext cx="4286225" cy="66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3" name="Equation" r:id="rId5" imgW="1307532" imgH="203112" progId="Equation.3">
                  <p:embed/>
                </p:oleObj>
              </mc:Choice>
              <mc:Fallback>
                <p:oleObj name="Equation" r:id="rId5" imgW="1307532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823" y="2880658"/>
                        <a:ext cx="4286225" cy="66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2357438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53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031674"/>
              </p:ext>
            </p:extLst>
          </p:nvPr>
        </p:nvGraphicFramePr>
        <p:xfrm>
          <a:off x="899592" y="5157192"/>
          <a:ext cx="153511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4" name="Equation" r:id="rId7" imgW="444114" imgH="177646" progId="Equation.3">
                  <p:embed/>
                </p:oleObj>
              </mc:Choice>
              <mc:Fallback>
                <p:oleObj name="Equation" r:id="rId7" imgW="444114" imgH="17764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157192"/>
                        <a:ext cx="153511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17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4506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365342"/>
              </p:ext>
            </p:extLst>
          </p:nvPr>
        </p:nvGraphicFramePr>
        <p:xfrm>
          <a:off x="744093" y="4077072"/>
          <a:ext cx="3323851" cy="70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5" name="Equation" r:id="rId9" imgW="1015559" imgH="215806" progId="Equation.3">
                  <p:embed/>
                </p:oleObj>
              </mc:Choice>
              <mc:Fallback>
                <p:oleObj name="Equation" r:id="rId9" imgW="1015559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093" y="4077072"/>
                        <a:ext cx="3323851" cy="70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520913"/>
              </p:ext>
            </p:extLst>
          </p:nvPr>
        </p:nvGraphicFramePr>
        <p:xfrm>
          <a:off x="827585" y="4653136"/>
          <a:ext cx="2016224" cy="661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6" name="Equation" r:id="rId11" imgW="622030" imgH="203112" progId="Equation.3">
                  <p:embed/>
                </p:oleObj>
              </mc:Choice>
              <mc:Fallback>
                <p:oleObj name="Equation" r:id="rId11" imgW="622030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5" y="4653136"/>
                        <a:ext cx="2016224" cy="6611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Объект 2"/>
          <p:cNvSpPr>
            <a:spLocks noGrp="1"/>
          </p:cNvSpPr>
          <p:nvPr>
            <p:ph idx="4294967295"/>
          </p:nvPr>
        </p:nvSpPr>
        <p:spPr>
          <a:xfrm>
            <a:off x="714375" y="764705"/>
            <a:ext cx="8429625" cy="1592734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2.4. Який номер має перший від'ємний член  арифметичної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 10,5; 9,8; 9,1;..</a:t>
            </a:r>
            <a:r>
              <a:rPr lang="en-US" dirty="0" smtClean="0">
                <a:latin typeface="Bookman Old Style" pitchFamily="18" charset="0"/>
              </a:rPr>
              <a:t>.</a:t>
            </a:r>
            <a:r>
              <a:rPr lang="ru-RU" dirty="0" smtClean="0">
                <a:latin typeface="Bookman Old Style" pitchFamily="18" charset="0"/>
              </a:rPr>
              <a:t> ?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596074" y="1"/>
            <a:ext cx="8547926" cy="764704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20 (2014 р.)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281825"/>
              </p:ext>
            </p:extLst>
          </p:nvPr>
        </p:nvGraphicFramePr>
        <p:xfrm>
          <a:off x="892968" y="3356992"/>
          <a:ext cx="278765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2" name="Equation" r:id="rId3" imgW="926698" imgH="215806" progId="Equation.3">
                  <p:embed/>
                </p:oleObj>
              </mc:Choice>
              <mc:Fallback>
                <p:oleObj name="Equation" r:id="rId3" imgW="926698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968" y="3356992"/>
                        <a:ext cx="278765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2143125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26236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-93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215701"/>
              </p:ext>
            </p:extLst>
          </p:nvPr>
        </p:nvGraphicFramePr>
        <p:xfrm>
          <a:off x="714375" y="2666345"/>
          <a:ext cx="3714750" cy="805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3" name="Equation" r:id="rId5" imgW="1054100" imgH="228600" progId="Equation.DSMT4">
                  <p:embed/>
                </p:oleObj>
              </mc:Choice>
              <mc:Fallback>
                <p:oleObj name="Equation" r:id="rId5" imgW="10541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666345"/>
                        <a:ext cx="3714750" cy="8052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01716"/>
              </p:ext>
            </p:extLst>
          </p:nvPr>
        </p:nvGraphicFramePr>
        <p:xfrm>
          <a:off x="892968" y="3933056"/>
          <a:ext cx="263525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4" name="Equation" r:id="rId7" imgW="875920" imgH="215806" progId="Equation.3">
                  <p:embed/>
                </p:oleObj>
              </mc:Choice>
              <mc:Fallback>
                <p:oleObj name="Equation" r:id="rId7" imgW="875920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968" y="3933056"/>
                        <a:ext cx="263525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Левая фигурная скобка 13"/>
          <p:cNvSpPr/>
          <p:nvPr/>
        </p:nvSpPr>
        <p:spPr>
          <a:xfrm>
            <a:off x="535781" y="3536155"/>
            <a:ext cx="357187" cy="1044973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4608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221014"/>
              </p:ext>
            </p:extLst>
          </p:nvPr>
        </p:nvGraphicFramePr>
        <p:xfrm>
          <a:off x="3707904" y="3945941"/>
          <a:ext cx="202406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5" name="Equation" r:id="rId9" imgW="672808" imgH="203112" progId="Equation.3">
                  <p:embed/>
                </p:oleObj>
              </mc:Choice>
              <mc:Fallback>
                <p:oleObj name="Equation" r:id="rId9" imgW="672808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945941"/>
                        <a:ext cx="2024062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006257"/>
              </p:ext>
            </p:extLst>
          </p:nvPr>
        </p:nvGraphicFramePr>
        <p:xfrm>
          <a:off x="5868144" y="3982517"/>
          <a:ext cx="179546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6" name="Equation" r:id="rId11" imgW="596641" imgH="203112" progId="Equation.3">
                  <p:embed/>
                </p:oleObj>
              </mc:Choice>
              <mc:Fallback>
                <p:oleObj name="Equation" r:id="rId11" imgW="596641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982517"/>
                        <a:ext cx="1795462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858466"/>
              </p:ext>
            </p:extLst>
          </p:nvPr>
        </p:nvGraphicFramePr>
        <p:xfrm>
          <a:off x="762000" y="5229200"/>
          <a:ext cx="3589569" cy="10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" name="Equation" r:id="rId13" imgW="1358310" imgH="393529" progId="Equation.3">
                  <p:embed/>
                </p:oleObj>
              </mc:Choice>
              <mc:Fallback>
                <p:oleObj name="Equation" r:id="rId1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229200"/>
                        <a:ext cx="3589569" cy="10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926302"/>
              </p:ext>
            </p:extLst>
          </p:nvPr>
        </p:nvGraphicFramePr>
        <p:xfrm>
          <a:off x="4429125" y="5229200"/>
          <a:ext cx="4762340" cy="1033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" name="Equation" r:id="rId15" imgW="1815312" imgH="393529" progId="Equation.3">
                  <p:embed/>
                </p:oleObj>
              </mc:Choice>
              <mc:Fallback>
                <p:oleObj name="Equation" r:id="rId15" imgW="181531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5229200"/>
                        <a:ext cx="4762340" cy="1033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856697"/>
              </p:ext>
            </p:extLst>
          </p:nvPr>
        </p:nvGraphicFramePr>
        <p:xfrm>
          <a:off x="762000" y="4437112"/>
          <a:ext cx="4678267" cy="673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" name="Equation" r:id="rId17" imgW="1511300" imgH="215900" progId="Equation.3">
                  <p:embed/>
                </p:oleObj>
              </mc:Choice>
              <mc:Fallback>
                <p:oleObj name="Equation" r:id="rId17" imgW="1511300" imgH="21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37112"/>
                        <a:ext cx="4678267" cy="6737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Объект 2"/>
          <p:cNvSpPr>
            <a:spLocks noGrp="1"/>
          </p:cNvSpPr>
          <p:nvPr>
            <p:ph idx="4294967295"/>
          </p:nvPr>
        </p:nvSpPr>
        <p:spPr>
          <a:xfrm>
            <a:off x="624077" y="588715"/>
            <a:ext cx="8494712" cy="1562442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2.3. Чому дорівнює сума двадцяти перших членів арифметичної прогресії          , якщо</a:t>
            </a:r>
            <a:endParaRPr lang="ru-RU" sz="28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674151"/>
              </p:ext>
            </p:extLst>
          </p:nvPr>
        </p:nvGraphicFramePr>
        <p:xfrm>
          <a:off x="6660232" y="980728"/>
          <a:ext cx="936104" cy="7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" name="Equation" r:id="rId19" imgW="291960" imgH="228600" progId="Equation.DSMT4">
                  <p:embed/>
                </p:oleObj>
              </mc:Choice>
              <mc:Fallback>
                <p:oleObj name="Equation" r:id="rId19" imgW="2919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980728"/>
                        <a:ext cx="936104" cy="7321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114411"/>
              </p:ext>
            </p:extLst>
          </p:nvPr>
        </p:nvGraphicFramePr>
        <p:xfrm>
          <a:off x="892968" y="1455098"/>
          <a:ext cx="3714751" cy="688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" name="Equation" r:id="rId21" imgW="1231560" imgH="228600" progId="Equation.DSMT4">
                  <p:embed/>
                </p:oleObj>
              </mc:Choice>
              <mc:Fallback>
                <p:oleObj name="Equation" r:id="rId21" imgW="1231560" imgH="2286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968" y="1455098"/>
                        <a:ext cx="3714751" cy="6880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500062" y="1"/>
            <a:ext cx="8643937" cy="620687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46 (2014 р.)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52511" y="270892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10.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460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378985"/>
              </p:ext>
            </p:extLst>
          </p:nvPr>
        </p:nvGraphicFramePr>
        <p:xfrm>
          <a:off x="899592" y="5479444"/>
          <a:ext cx="1373187" cy="511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" name="Equation" r:id="rId3" imgW="457002" imgH="177723" progId="Equation.3">
                  <p:embed/>
                </p:oleObj>
              </mc:Choice>
              <mc:Fallback>
                <p:oleObj name="Equation" r:id="rId3" imgW="457002" imgH="17772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479444"/>
                        <a:ext cx="1373187" cy="5110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501339"/>
              </p:ext>
            </p:extLst>
          </p:nvPr>
        </p:nvGraphicFramePr>
        <p:xfrm>
          <a:off x="1012423" y="3573016"/>
          <a:ext cx="3446462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name="Equation" r:id="rId5" imgW="1358310" imgH="393529" progId="Equation.3">
                  <p:embed/>
                </p:oleObj>
              </mc:Choice>
              <mc:Fallback>
                <p:oleObj name="Equation" r:id="rId5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423" y="3573016"/>
                        <a:ext cx="3446462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812053"/>
              </p:ext>
            </p:extLst>
          </p:nvPr>
        </p:nvGraphicFramePr>
        <p:xfrm>
          <a:off x="991597" y="4509120"/>
          <a:ext cx="3414712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" name="Equation" r:id="rId7" imgW="1345616" imgH="393529" progId="Equation.3">
                  <p:embed/>
                </p:oleObj>
              </mc:Choice>
              <mc:Fallback>
                <p:oleObj name="Equation" r:id="rId7" imgW="1345616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1597" y="4509120"/>
                        <a:ext cx="3414712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Объект 2"/>
          <p:cNvSpPr>
            <a:spLocks noGrp="1"/>
          </p:cNvSpPr>
          <p:nvPr>
            <p:ph idx="4294967295"/>
          </p:nvPr>
        </p:nvSpPr>
        <p:spPr>
          <a:xfrm>
            <a:off x="649288" y="764704"/>
            <a:ext cx="8494712" cy="1728192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2.3. Знайдіть різницю арифметичної прогресії, перший член якої дорівнює 10, а сума перших чотирнадцяти членів дорівнює 1050.</a:t>
            </a:r>
            <a:endParaRPr lang="ru-RU" sz="28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00063" y="1"/>
            <a:ext cx="8229600" cy="908720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25 (2014 р.)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714375" y="3143250"/>
          <a:ext cx="2497138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1" name="Equation" r:id="rId3" imgW="901309" imgH="203112" progId="Equation.3">
                  <p:embed/>
                </p:oleObj>
              </mc:Choice>
              <mc:Fallback>
                <p:oleObj name="Equation" r:id="rId3" imgW="901309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3143250"/>
                        <a:ext cx="2497138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2143125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66.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4374" y="2571750"/>
            <a:ext cx="42896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Використаємо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формулу: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456831"/>
              </p:ext>
            </p:extLst>
          </p:nvPr>
        </p:nvGraphicFramePr>
        <p:xfrm>
          <a:off x="4139952" y="2404735"/>
          <a:ext cx="378618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2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404735"/>
                        <a:ext cx="3786188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4"/>
          <p:cNvGraphicFramePr>
            <a:graphicFrameLocks noChangeAspect="1"/>
          </p:cNvGraphicFramePr>
          <p:nvPr/>
        </p:nvGraphicFramePr>
        <p:xfrm>
          <a:off x="4348163" y="3143250"/>
          <a:ext cx="15271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3" name="Equation" r:id="rId7" imgW="507780" imgH="203112" progId="Equation.3">
                  <p:embed/>
                </p:oleObj>
              </mc:Choice>
              <mc:Fallback>
                <p:oleObj name="Equation" r:id="rId7" imgW="507780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8163" y="3143250"/>
                        <a:ext cx="152717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14374" y="3986213"/>
            <a:ext cx="4143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432359"/>
              </p:ext>
            </p:extLst>
          </p:nvPr>
        </p:nvGraphicFramePr>
        <p:xfrm>
          <a:off x="5095182" y="3886994"/>
          <a:ext cx="3446462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4" name="Equation" r:id="rId9" imgW="1358310" imgH="393529" progId="Equation.3">
                  <p:embed/>
                </p:oleObj>
              </mc:Choice>
              <mc:Fallback>
                <p:oleObj name="Equation" r:id="rId9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182" y="3886994"/>
                        <a:ext cx="3446462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559454"/>
              </p:ext>
            </p:extLst>
          </p:nvPr>
        </p:nvGraphicFramePr>
        <p:xfrm>
          <a:off x="683535" y="4869160"/>
          <a:ext cx="467999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5" name="Equation" r:id="rId11" imgW="1828800" imgH="393700" progId="Equation.3">
                  <p:embed/>
                </p:oleObj>
              </mc:Choice>
              <mc:Fallback>
                <p:oleObj name="Equation" r:id="rId11" imgW="18288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35" y="4869160"/>
                        <a:ext cx="4679994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Объект 2"/>
          <p:cNvSpPr>
            <a:spLocks noGrp="1"/>
          </p:cNvSpPr>
          <p:nvPr>
            <p:ph idx="4294967295"/>
          </p:nvPr>
        </p:nvSpPr>
        <p:spPr>
          <a:xfrm>
            <a:off x="714375" y="764704"/>
            <a:ext cx="8322121" cy="1378421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2.2. Знайдіть суму десяти перших членів  арифметичної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прогресії</a:t>
            </a:r>
            <a:r>
              <a:rPr lang="ru-RU" sz="2800" dirty="0" smtClean="0">
                <a:latin typeface="Bookman Old Style" pitchFamily="18" charset="0"/>
              </a:rPr>
              <a:t>, </a:t>
            </a:r>
            <a:r>
              <a:rPr lang="ru-RU" sz="2800" dirty="0" err="1" smtClean="0">
                <a:latin typeface="Bookman Old Style" pitchFamily="18" charset="0"/>
              </a:rPr>
              <a:t>якщо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її</a:t>
            </a:r>
            <a:r>
              <a:rPr lang="ru-RU" sz="2800" dirty="0" smtClean="0">
                <a:latin typeface="Bookman Old Style" pitchFamily="18" charset="0"/>
              </a:rPr>
              <a:t> перший член </a:t>
            </a:r>
            <a:r>
              <a:rPr lang="uk-UA" sz="2800" dirty="0" smtClean="0">
                <a:latin typeface="Bookman Old Style" pitchFamily="18" charset="0"/>
              </a:rPr>
              <a:t>дорівнює -6, а четвертий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err="1" smtClean="0">
                <a:latin typeface="Bookman Old Style" pitchFamily="18" charset="0"/>
              </a:rPr>
              <a:t>дорівнює</a:t>
            </a:r>
            <a:r>
              <a:rPr lang="ru-RU" sz="2800" dirty="0" smtClean="0">
                <a:latin typeface="Bookman Old Style" pitchFamily="18" charset="0"/>
              </a:rPr>
              <a:t> 2,4</a:t>
            </a:r>
            <a:r>
              <a:rPr lang="en-US" sz="2800" dirty="0" smtClean="0">
                <a:latin typeface="Bookman Old Style" pitchFamily="18" charset="0"/>
              </a:rPr>
              <a:t>.</a:t>
            </a:r>
            <a:r>
              <a:rPr lang="ru-RU" sz="2800" dirty="0" smtClean="0">
                <a:latin typeface="Bookman Old Style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sz="2800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28637" y="0"/>
            <a:ext cx="8229600" cy="865188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28 (2014 р.)</a:t>
            </a: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030024"/>
              </p:ext>
            </p:extLst>
          </p:nvPr>
        </p:nvGraphicFramePr>
        <p:xfrm>
          <a:off x="2771800" y="2996953"/>
          <a:ext cx="3412306" cy="725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3" name="Equation" r:id="rId3" imgW="1015559" imgH="215806" progId="Equation.3">
                  <p:embed/>
                </p:oleObj>
              </mc:Choice>
              <mc:Fallback>
                <p:oleObj name="Equation" r:id="rId3" imgW="1015559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996953"/>
                        <a:ext cx="3412306" cy="7253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725060"/>
              </p:ext>
            </p:extLst>
          </p:nvPr>
        </p:nvGraphicFramePr>
        <p:xfrm>
          <a:off x="2627784" y="2420888"/>
          <a:ext cx="3671634" cy="699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4" name="Equation" r:id="rId5" imgW="1066337" imgH="203112" progId="Equation.3">
                  <p:embed/>
                </p:oleObj>
              </mc:Choice>
              <mc:Fallback>
                <p:oleObj name="Equation" r:id="rId5" imgW="1066337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420888"/>
                        <a:ext cx="3671634" cy="6995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98407" y="1993474"/>
            <a:ext cx="785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32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53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952349"/>
              </p:ext>
            </p:extLst>
          </p:nvPr>
        </p:nvGraphicFramePr>
        <p:xfrm>
          <a:off x="3851920" y="4969422"/>
          <a:ext cx="1684139" cy="1191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5" name="Equation" r:id="rId7" imgW="558558" imgH="393529" progId="Equation.3">
                  <p:embed/>
                </p:oleObj>
              </mc:Choice>
              <mc:Fallback>
                <p:oleObj name="Equation" r:id="rId7" imgW="558558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969422"/>
                        <a:ext cx="1684139" cy="11910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 14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4506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242088"/>
              </p:ext>
            </p:extLst>
          </p:nvPr>
        </p:nvGraphicFramePr>
        <p:xfrm>
          <a:off x="2987824" y="3789040"/>
          <a:ext cx="2961704" cy="648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6" name="Equation" r:id="rId9" imgW="926698" imgH="203112" progId="Equation.3">
                  <p:embed/>
                </p:oleObj>
              </mc:Choice>
              <mc:Fallback>
                <p:oleObj name="Equation" r:id="rId9" imgW="926698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789040"/>
                        <a:ext cx="2961704" cy="6486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063434"/>
              </p:ext>
            </p:extLst>
          </p:nvPr>
        </p:nvGraphicFramePr>
        <p:xfrm>
          <a:off x="3635896" y="4509120"/>
          <a:ext cx="1685478" cy="644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7" name="Equation" r:id="rId11" imgW="533169" imgH="203112" progId="Equation.3">
                  <p:embed/>
                </p:oleObj>
              </mc:Choice>
              <mc:Fallback>
                <p:oleObj name="Equation" r:id="rId11" imgW="533169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509120"/>
                        <a:ext cx="1685478" cy="6445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4375" y="761434"/>
            <a:ext cx="8250114" cy="954107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2.2. Скільки додатних членів містить арифметична прогресія 40; 37; 34;…?</a:t>
            </a: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507413" cy="79216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31 (2014 р.)</a:t>
            </a: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442984"/>
              </p:ext>
            </p:extLst>
          </p:nvPr>
        </p:nvGraphicFramePr>
        <p:xfrm>
          <a:off x="1763688" y="3861048"/>
          <a:ext cx="487203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4" name="Equation" r:id="rId3" imgW="1409088" imgH="215806" progId="Equation.3">
                  <p:embed/>
                </p:oleObj>
              </mc:Choice>
              <mc:Fallback>
                <p:oleObj name="Equation" r:id="rId3" imgW="1409088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861048"/>
                        <a:ext cx="4872038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27618"/>
              </p:ext>
            </p:extLst>
          </p:nvPr>
        </p:nvGraphicFramePr>
        <p:xfrm>
          <a:off x="2051720" y="3212976"/>
          <a:ext cx="41433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5" name="Equation" r:id="rId5" imgW="1167893" imgH="203112" progId="Equation.3">
                  <p:embed/>
                </p:oleObj>
              </mc:Choice>
              <mc:Fallback>
                <p:oleObj name="Equation" r:id="rId5" imgW="1167893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212976"/>
                        <a:ext cx="41433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02930" y="2546396"/>
            <a:ext cx="742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32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32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53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056858"/>
              </p:ext>
            </p:extLst>
          </p:nvPr>
        </p:nvGraphicFramePr>
        <p:xfrm>
          <a:off x="2411760" y="4581128"/>
          <a:ext cx="3643313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6" name="Equation" r:id="rId7" imgW="1054100" imgH="203200" progId="Equation.3">
                  <p:embed/>
                </p:oleObj>
              </mc:Choice>
              <mc:Fallback>
                <p:oleObj name="Equation" r:id="rId7" imgW="10541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81128"/>
                        <a:ext cx="3643313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499548"/>
              </p:ext>
            </p:extLst>
          </p:nvPr>
        </p:nvGraphicFramePr>
        <p:xfrm>
          <a:off x="3394076" y="5157192"/>
          <a:ext cx="153511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7" name="Equation" r:id="rId9" imgW="444114" imgH="177646" progId="Equation.3">
                  <p:embed/>
                </p:oleObj>
              </mc:Choice>
              <mc:Fallback>
                <p:oleObj name="Equation" r:id="rId9" imgW="444114" imgH="17764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6" y="5157192"/>
                        <a:ext cx="153511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15.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9273" y="1161401"/>
            <a:ext cx="8412253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>
                <a:latin typeface="Bookman Old Style" pitchFamily="18" charset="0"/>
              </a:rPr>
              <a:t>2.3. Знайдіть </a:t>
            </a:r>
            <a:r>
              <a:rPr lang="uk-UA" sz="2800" dirty="0" smtClean="0">
                <a:latin typeface="Bookman Old Style" pitchFamily="18" charset="0"/>
              </a:rPr>
              <a:t>номер члена </a:t>
            </a:r>
            <a:r>
              <a:rPr lang="uk-UA" sz="2800" dirty="0">
                <a:latin typeface="Bookman Old Style" pitchFamily="18" charset="0"/>
              </a:rPr>
              <a:t>арифметичної</a:t>
            </a:r>
          </a:p>
          <a:p>
            <a:r>
              <a:rPr lang="uk-UA" sz="2800" dirty="0" smtClean="0">
                <a:latin typeface="Bookman Old Style" pitchFamily="18" charset="0"/>
              </a:rPr>
              <a:t>прогресії 9,3; 9,7; 10,1;…, який дорівнює 14,9.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643937" cy="76517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44 (2014 р.)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2416" y="2503706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12.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05484" y="3284984"/>
            <a:ext cx="40826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0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618228"/>
              </p:ext>
            </p:extLst>
          </p:nvPr>
        </p:nvGraphicFramePr>
        <p:xfrm>
          <a:off x="4664805" y="4797152"/>
          <a:ext cx="1487487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" name="Equation" r:id="rId3" imgW="494870" imgH="215713" progId="Equation.3">
                  <p:embed/>
                </p:oleObj>
              </mc:Choice>
              <mc:Fallback>
                <p:oleObj name="Equation" r:id="rId3" imgW="494870" imgH="21571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805" y="4797152"/>
                        <a:ext cx="1487487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448358"/>
              </p:ext>
            </p:extLst>
          </p:nvPr>
        </p:nvGraphicFramePr>
        <p:xfrm>
          <a:off x="4429125" y="2996952"/>
          <a:ext cx="3446462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Equation" r:id="rId5" imgW="1358310" imgH="393529" progId="Equation.3">
                  <p:embed/>
                </p:oleObj>
              </mc:Choice>
              <mc:Fallback>
                <p:oleObj name="Equation" r:id="rId5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2996952"/>
                        <a:ext cx="3446462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471176"/>
              </p:ext>
            </p:extLst>
          </p:nvPr>
        </p:nvGraphicFramePr>
        <p:xfrm>
          <a:off x="4429125" y="3861048"/>
          <a:ext cx="3608388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Equation" r:id="rId7" imgW="1422400" imgH="393700" progId="Equation.3">
                  <p:embed/>
                </p:oleObj>
              </mc:Choice>
              <mc:Fallback>
                <p:oleObj name="Equation" r:id="rId7" imgW="14224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861048"/>
                        <a:ext cx="3608388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32558" y="908719"/>
            <a:ext cx="8412253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>
                <a:latin typeface="Bookman Old Style" pitchFamily="18" charset="0"/>
              </a:rPr>
              <a:t>2.3. Знайдіть </a:t>
            </a:r>
            <a:r>
              <a:rPr lang="uk-UA" sz="2800" dirty="0" smtClean="0">
                <a:latin typeface="Bookman Old Style" pitchFamily="18" charset="0"/>
              </a:rPr>
              <a:t>перший член </a:t>
            </a:r>
            <a:r>
              <a:rPr lang="uk-UA" sz="2800" dirty="0">
                <a:latin typeface="Bookman Old Style" pitchFamily="18" charset="0"/>
              </a:rPr>
              <a:t>арифметичної</a:t>
            </a:r>
          </a:p>
          <a:p>
            <a:r>
              <a:rPr lang="uk-UA" sz="2800" dirty="0">
                <a:latin typeface="Bookman Old Style" pitchFamily="18" charset="0"/>
              </a:rPr>
              <a:t>прогресії, </a:t>
            </a:r>
            <a:r>
              <a:rPr lang="uk-UA" sz="2800" dirty="0" smtClean="0">
                <a:latin typeface="Bookman Old Style" pitchFamily="18" charset="0"/>
              </a:rPr>
              <a:t>різниця якої дорівнює 4, а сума перший п‘ятдесяти членів дорівнює 5500.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643937" cy="76517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46 (2014 р.)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2996952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10.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99562" y="3789040"/>
            <a:ext cx="38295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0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223375"/>
              </p:ext>
            </p:extLst>
          </p:nvPr>
        </p:nvGraphicFramePr>
        <p:xfrm>
          <a:off x="4341114" y="5465762"/>
          <a:ext cx="13731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" name="Equation" r:id="rId3" imgW="457002" imgH="177723" progId="Equation.3">
                  <p:embed/>
                </p:oleObj>
              </mc:Choice>
              <mc:Fallback>
                <p:oleObj name="Equation" r:id="rId3" imgW="457002" imgH="17772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114" y="5465762"/>
                        <a:ext cx="1373187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910181"/>
              </p:ext>
            </p:extLst>
          </p:nvPr>
        </p:nvGraphicFramePr>
        <p:xfrm>
          <a:off x="4139952" y="3501008"/>
          <a:ext cx="3446462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9" name="Equation" r:id="rId5" imgW="1358310" imgH="393529" progId="Equation.3">
                  <p:embed/>
                </p:oleObj>
              </mc:Choice>
              <mc:Fallback>
                <p:oleObj name="Equation" r:id="rId5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501008"/>
                        <a:ext cx="3446462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334201"/>
              </p:ext>
            </p:extLst>
          </p:nvPr>
        </p:nvGraphicFramePr>
        <p:xfrm>
          <a:off x="4429125" y="4437112"/>
          <a:ext cx="3414712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0" name="Equation" r:id="rId7" imgW="1345616" imgH="393529" progId="Equation.3">
                  <p:embed/>
                </p:oleObj>
              </mc:Choice>
              <mc:Fallback>
                <p:oleObj name="Equation" r:id="rId7" imgW="1345616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4437112"/>
                        <a:ext cx="3414712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56916" y="793312"/>
            <a:ext cx="8387084" cy="181588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2.3. Знайдіть різницю арифметичної</a:t>
            </a:r>
          </a:p>
          <a:p>
            <a:r>
              <a:rPr lang="uk-UA" sz="2800" dirty="0" smtClean="0">
                <a:latin typeface="Bookman Old Style" pitchFamily="18" charset="0"/>
              </a:rPr>
              <a:t>прогресії, перший член якої дорівнює 10,  а сума перших чотирнадцяти членів дорівнює 1050.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150" y="188640"/>
            <a:ext cx="8578850" cy="785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Означення арифметичної прогресії</a:t>
            </a:r>
            <a:endParaRPr lang="uk-UA" sz="36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088" y="908720"/>
            <a:ext cx="8065392" cy="4104456"/>
          </a:xfrm>
        </p:spPr>
        <p:txBody>
          <a:bodyPr>
            <a:noAutofit/>
          </a:bodyPr>
          <a:lstStyle/>
          <a:p>
            <a:pPr marL="0" indent="354013" algn="just">
              <a:buFont typeface="Arial" charset="0"/>
              <a:buNone/>
              <a:defRPr/>
            </a:pPr>
            <a:r>
              <a:rPr lang="uk-UA" dirty="0" smtClean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   Арифметичною прогресією називають послідовність, кожний член якої, починаючи з другого, дорівнює попередньому члену, до якого додається одне й те ж число. </a:t>
            </a:r>
          </a:p>
          <a:p>
            <a:pPr marL="0" indent="354013" algn="just">
              <a:buFont typeface="Arial" charset="0"/>
              <a:buNone/>
              <a:defRPr/>
            </a:pPr>
            <a:r>
              <a:rPr lang="uk-UA" dirty="0" smtClean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   Це число називають різницею арифметичної прогресії та позначають буквою </a:t>
            </a:r>
            <a:r>
              <a:rPr lang="en-US" b="1" i="1" dirty="0" smtClean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d</a:t>
            </a:r>
            <a:r>
              <a:rPr lang="uk-UA" b="1" i="1" dirty="0" smtClean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.</a:t>
            </a:r>
          </a:p>
          <a:p>
            <a:pPr marL="0" indent="354013">
              <a:buFont typeface="Arial" charset="0"/>
              <a:buNone/>
              <a:defRPr/>
            </a:pPr>
            <a:endParaRPr lang="uk-UA" sz="2800" dirty="0" smtClean="0">
              <a:latin typeface="Bookman Old Style" pitchFamily="18" charset="0"/>
              <a:cs typeface="Times New Roman" pitchFamily="18" charset="0"/>
            </a:endParaRPr>
          </a:p>
          <a:p>
            <a:pPr marL="0" indent="354013">
              <a:buFont typeface="Arial" charset="0"/>
              <a:buNone/>
              <a:defRPr/>
            </a:pPr>
            <a:endParaRPr lang="uk-UA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4013">
              <a:buFont typeface="Arial" charset="0"/>
              <a:buNone/>
              <a:defRPr/>
            </a:pPr>
            <a:endParaRPr lang="uk-UA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553687"/>
              </p:ext>
            </p:extLst>
          </p:nvPr>
        </p:nvGraphicFramePr>
        <p:xfrm>
          <a:off x="1130300" y="5084763"/>
          <a:ext cx="3767138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3" imgW="825480" imgH="228600" progId="Equation.DSMT4">
                  <p:embed/>
                </p:oleObj>
              </mc:Choice>
              <mc:Fallback>
                <p:oleObj name="Equation" r:id="rId3" imgW="825480" imgH="2286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5084763"/>
                        <a:ext cx="3767138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024003"/>
              </p:ext>
            </p:extLst>
          </p:nvPr>
        </p:nvGraphicFramePr>
        <p:xfrm>
          <a:off x="5004048" y="5085184"/>
          <a:ext cx="3592512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5" imgW="787400" imgH="228600" progId="Equation.3">
                  <p:embed/>
                </p:oleObj>
              </mc:Choice>
              <mc:Fallback>
                <p:oleObj name="Equation" r:id="rId5" imgW="7874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5085184"/>
                        <a:ext cx="3592512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79331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50 (2014 р.)</a:t>
            </a: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/>
        </p:nvGraphicFramePr>
        <p:xfrm>
          <a:off x="1643063" y="3786188"/>
          <a:ext cx="47402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6" name="Equation" r:id="rId3" imgW="1371600" imgH="215900" progId="Equation.3">
                  <p:embed/>
                </p:oleObj>
              </mc:Choice>
              <mc:Fallback>
                <p:oleObj name="Equation" r:id="rId3" imgW="13716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786188"/>
                        <a:ext cx="474027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643063" y="3143250"/>
          <a:ext cx="40084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7" name="Equation" r:id="rId5" imgW="1129810" imgH="203112" progId="Equation.3">
                  <p:embed/>
                </p:oleObj>
              </mc:Choice>
              <mc:Fallback>
                <p:oleObj name="Equation" r:id="rId5" imgW="1129810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143250"/>
                        <a:ext cx="4008437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2143125"/>
            <a:ext cx="742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5366" name="Object 2"/>
          <p:cNvGraphicFramePr>
            <a:graphicFrameLocks noChangeAspect="1"/>
          </p:cNvGraphicFramePr>
          <p:nvPr/>
        </p:nvGraphicFramePr>
        <p:xfrm>
          <a:off x="2241550" y="4521200"/>
          <a:ext cx="368617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8" name="Equation" r:id="rId7" imgW="1066337" imgH="203112" progId="Equation.3">
                  <p:embed/>
                </p:oleObj>
              </mc:Choice>
              <mc:Fallback>
                <p:oleObj name="Equation" r:id="rId7" imgW="1066337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4521200"/>
                        <a:ext cx="3686175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2"/>
          <p:cNvGraphicFramePr>
            <a:graphicFrameLocks noChangeAspect="1"/>
          </p:cNvGraphicFramePr>
          <p:nvPr/>
        </p:nvGraphicFramePr>
        <p:xfrm>
          <a:off x="3357563" y="5072063"/>
          <a:ext cx="153511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9" name="Equation" r:id="rId9" imgW="444114" imgH="177646" progId="Equation.3">
                  <p:embed/>
                </p:oleObj>
              </mc:Choice>
              <mc:Fallback>
                <p:oleObj name="Equation" r:id="rId9" imgW="444114" imgH="17764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5072063"/>
                        <a:ext cx="153511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 12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6916" y="793312"/>
            <a:ext cx="8387084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2.3. Знайдіть номер члена арифметичної</a:t>
            </a:r>
          </a:p>
          <a:p>
            <a:r>
              <a:rPr lang="uk-UA" sz="2800" dirty="0" smtClean="0">
                <a:latin typeface="Bookman Old Style" pitchFamily="18" charset="0"/>
              </a:rPr>
              <a:t>прогресії 11,8; 12,4; 13; … , який дорівнює 20,8.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836613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54 (2014 р.)</a:t>
            </a: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024448"/>
              </p:ext>
            </p:extLst>
          </p:nvPr>
        </p:nvGraphicFramePr>
        <p:xfrm>
          <a:off x="1214438" y="3068960"/>
          <a:ext cx="41687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1" name="Equation" r:id="rId3" imgW="1345616" imgH="215806" progId="Equation.3">
                  <p:embed/>
                </p:oleObj>
              </mc:Choice>
              <mc:Fallback>
                <p:oleObj name="Equation" r:id="rId3" imgW="1345616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068960"/>
                        <a:ext cx="4168775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289131"/>
              </p:ext>
            </p:extLst>
          </p:nvPr>
        </p:nvGraphicFramePr>
        <p:xfrm>
          <a:off x="1191606" y="2447925"/>
          <a:ext cx="458084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2" name="Equation" r:id="rId5" imgW="1511300" imgH="215900" progId="Equation.3">
                  <p:embed/>
                </p:oleObj>
              </mc:Choice>
              <mc:Fallback>
                <p:oleObj name="Equation" r:id="rId5" imgW="1511300" imgH="21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606" y="2447925"/>
                        <a:ext cx="4580840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14438" y="1985963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14438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19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4506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717119"/>
              </p:ext>
            </p:extLst>
          </p:nvPr>
        </p:nvGraphicFramePr>
        <p:xfrm>
          <a:off x="1198454" y="3645024"/>
          <a:ext cx="33782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3" name="Equation" r:id="rId7" imgW="1066337" imgH="203112" progId="Equation.3">
                  <p:embed/>
                </p:oleObj>
              </mc:Choice>
              <mc:Fallback>
                <p:oleObj name="Equation" r:id="rId7" imgW="1066337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454" y="3645024"/>
                        <a:ext cx="337820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769902"/>
              </p:ext>
            </p:extLst>
          </p:nvPr>
        </p:nvGraphicFramePr>
        <p:xfrm>
          <a:off x="1214438" y="4221088"/>
          <a:ext cx="197008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4" name="Equation" r:id="rId9" imgW="622030" imgH="203112" progId="Equation.3">
                  <p:embed/>
                </p:oleObj>
              </mc:Choice>
              <mc:Fallback>
                <p:oleObj name="Equation" r:id="rId9" imgW="622030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4221088"/>
                        <a:ext cx="1970087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772197"/>
              </p:ext>
            </p:extLst>
          </p:nvPr>
        </p:nvGraphicFramePr>
        <p:xfrm>
          <a:off x="1239838" y="4581525"/>
          <a:ext cx="1770062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5" name="Equation" r:id="rId11" imgW="558720" imgH="393480" progId="Equation.DSMT4">
                  <p:embed/>
                </p:oleObj>
              </mc:Choice>
              <mc:Fallback>
                <p:oleObj name="Equation" r:id="rId11" imgW="5587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4581525"/>
                        <a:ext cx="1770062" cy="1246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56916" y="793312"/>
            <a:ext cx="8387084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2.4. Який номер має перший додатний член арифметичної прогресії: -10,4; -9,8; -9,2; ...?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464550" cy="908720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57 (2014 р.)</a:t>
            </a: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603702"/>
              </p:ext>
            </p:extLst>
          </p:nvPr>
        </p:nvGraphicFramePr>
        <p:xfrm>
          <a:off x="756916" y="3212976"/>
          <a:ext cx="4037012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8" name="Equation" r:id="rId3" imgW="1167893" imgH="215806" progId="Equation.3">
                  <p:embed/>
                </p:oleObj>
              </mc:Choice>
              <mc:Fallback>
                <p:oleObj name="Equation" r:id="rId3" imgW="1167893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16" y="3212976"/>
                        <a:ext cx="4037012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867145"/>
              </p:ext>
            </p:extLst>
          </p:nvPr>
        </p:nvGraphicFramePr>
        <p:xfrm>
          <a:off x="714375" y="2533650"/>
          <a:ext cx="31511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9" name="Equation" r:id="rId5" imgW="888614" imgH="203112" progId="Equation.3">
                  <p:embed/>
                </p:oleObj>
              </mc:Choice>
              <mc:Fallback>
                <p:oleObj name="Equation" r:id="rId5" imgW="888614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533650"/>
                        <a:ext cx="3151187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14438" y="2071688"/>
            <a:ext cx="7429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4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53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605316"/>
              </p:ext>
            </p:extLst>
          </p:nvPr>
        </p:nvGraphicFramePr>
        <p:xfrm>
          <a:off x="772932" y="3933056"/>
          <a:ext cx="2106613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0" name="Equation" r:id="rId7" imgW="609336" imgH="203112" progId="Equation.3">
                  <p:embed/>
                </p:oleObj>
              </mc:Choice>
              <mc:Fallback>
                <p:oleObj name="Equation" r:id="rId7" imgW="609336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932" y="3933056"/>
                        <a:ext cx="2106613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637452"/>
              </p:ext>
            </p:extLst>
          </p:nvPr>
        </p:nvGraphicFramePr>
        <p:xfrm>
          <a:off x="899592" y="4653136"/>
          <a:ext cx="157956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1" name="Equation" r:id="rId9" imgW="457002" imgH="177723" progId="Equation.3">
                  <p:embed/>
                </p:oleObj>
              </mc:Choice>
              <mc:Fallback>
                <p:oleObj name="Equation" r:id="rId9" imgW="457002" imgH="17772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653136"/>
                        <a:ext cx="157956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4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400" dirty="0">
                <a:latin typeface="Bookman Old Style" pitchFamily="18" charset="0"/>
                <a:cs typeface="Times New Roman" pitchFamily="18" charset="0"/>
              </a:rPr>
              <a:t> 27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6347" y="1033069"/>
            <a:ext cx="8387084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2.2. Який номер має член арифметичної</a:t>
            </a:r>
          </a:p>
          <a:p>
            <a:r>
              <a:rPr lang="uk-UA" sz="2800" dirty="0" smtClean="0">
                <a:latin typeface="Bookman Old Style" pitchFamily="18" charset="0"/>
              </a:rPr>
              <a:t>прогресії 6; 14; 22; … , що дорівнює 214?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534400" cy="79331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60 (2014 р.)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14375" y="3067051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105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29201"/>
              </p:ext>
            </p:extLst>
          </p:nvPr>
        </p:nvGraphicFramePr>
        <p:xfrm>
          <a:off x="4429125" y="3573016"/>
          <a:ext cx="364331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9" name="Equation" r:id="rId3" imgW="1054100" imgH="228600" progId="Equation.3">
                  <p:embed/>
                </p:oleObj>
              </mc:Choice>
              <mc:Fallback>
                <p:oleObj name="Equation" r:id="rId3" imgW="10541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573016"/>
                        <a:ext cx="3643312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491997"/>
              </p:ext>
            </p:extLst>
          </p:nvPr>
        </p:nvGraphicFramePr>
        <p:xfrm>
          <a:off x="714375" y="4985045"/>
          <a:ext cx="3446463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0" name="Equation" r:id="rId5" imgW="1358310" imgH="393529" progId="Equation.3">
                  <p:embed/>
                </p:oleObj>
              </mc:Choice>
              <mc:Fallback>
                <p:oleObj name="Equation" r:id="rId5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4985045"/>
                        <a:ext cx="3446463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988815"/>
              </p:ext>
            </p:extLst>
          </p:nvPr>
        </p:nvGraphicFramePr>
        <p:xfrm>
          <a:off x="4214622" y="5035695"/>
          <a:ext cx="4938514" cy="945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1" name="Equation" r:id="rId7" imgW="2057400" imgH="393700" progId="Equation.3">
                  <p:embed/>
                </p:oleObj>
              </mc:Choice>
              <mc:Fallback>
                <p:oleObj name="Equation" r:id="rId7" imgW="20574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622" y="5035695"/>
                        <a:ext cx="4938514" cy="945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875811"/>
              </p:ext>
            </p:extLst>
          </p:nvPr>
        </p:nvGraphicFramePr>
        <p:xfrm>
          <a:off x="627980" y="3573016"/>
          <a:ext cx="37115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2" name="Equation" r:id="rId9" imgW="1091726" imgH="228501" progId="Equation.3">
                  <p:embed/>
                </p:oleObj>
              </mc:Choice>
              <mc:Fallback>
                <p:oleObj name="Equation" r:id="rId9" imgW="1091726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980" y="3573016"/>
                        <a:ext cx="3711575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603302"/>
              </p:ext>
            </p:extLst>
          </p:nvPr>
        </p:nvGraphicFramePr>
        <p:xfrm>
          <a:off x="640974" y="4221088"/>
          <a:ext cx="4121944" cy="670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3" name="Equation" r:id="rId11" imgW="1434477" imgH="215806" progId="Equation.3">
                  <p:embed/>
                </p:oleObj>
              </mc:Choice>
              <mc:Fallback>
                <p:oleObj name="Equation" r:id="rId11" imgW="1434477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74" y="4221088"/>
                        <a:ext cx="4121944" cy="6708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59252" y="764704"/>
            <a:ext cx="8387084" cy="181588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2.3. Обчисліть суму п'ятнадцяти перших членів арифметичної прогресії, якщо її шостий член  дорівнює 2,2,  а різниця дорівнює 2,4.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560387" y="-13672"/>
            <a:ext cx="8594725" cy="850384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65 (2014 р.)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900113" y="3187700"/>
          <a:ext cx="204946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5" name="Equation" r:id="rId3" imgW="774364" imgH="203112" progId="Equation.3">
                  <p:embed/>
                </p:oleObj>
              </mc:Choice>
              <mc:Fallback>
                <p:oleObj name="Equation" r:id="rId3" imgW="774364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187700"/>
                        <a:ext cx="204946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2143125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275.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69924" y="2667000"/>
            <a:ext cx="45501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889213"/>
              </p:ext>
            </p:extLst>
          </p:nvPr>
        </p:nvGraphicFramePr>
        <p:xfrm>
          <a:off x="5220071" y="2554224"/>
          <a:ext cx="3500437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6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1" y="2554224"/>
                        <a:ext cx="3500437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4"/>
          <p:cNvGraphicFramePr>
            <a:graphicFrameLocks noChangeAspect="1"/>
          </p:cNvGraphicFramePr>
          <p:nvPr/>
        </p:nvGraphicFramePr>
        <p:xfrm>
          <a:off x="3213100" y="3143250"/>
          <a:ext cx="14271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7" name="Equation" r:id="rId7" imgW="507780" imgH="203112" progId="Equation.3">
                  <p:embed/>
                </p:oleObj>
              </mc:Choice>
              <mc:Fallback>
                <p:oleObj name="Equation" r:id="rId7" imgW="507780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143250"/>
                        <a:ext cx="142716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69924" y="3749675"/>
            <a:ext cx="42457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Використаємо формулу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672519"/>
              </p:ext>
            </p:extLst>
          </p:nvPr>
        </p:nvGraphicFramePr>
        <p:xfrm>
          <a:off x="5126038" y="3512016"/>
          <a:ext cx="3446462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8" name="Equation" r:id="rId9" imgW="1358310" imgH="393529" progId="Equation.3">
                  <p:embed/>
                </p:oleObj>
              </mc:Choice>
              <mc:Fallback>
                <p:oleObj name="Equation" r:id="rId9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3512016"/>
                        <a:ext cx="3446462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578571"/>
              </p:ext>
            </p:extLst>
          </p:nvPr>
        </p:nvGraphicFramePr>
        <p:xfrm>
          <a:off x="809691" y="4509120"/>
          <a:ext cx="4270612" cy="1003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9" name="Equation" r:id="rId11" imgW="1675673" imgH="393529" progId="Equation.3">
                  <p:embed/>
                </p:oleObj>
              </mc:Choice>
              <mc:Fallback>
                <p:oleObj name="Equation" r:id="rId11" imgW="1675673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91" y="4509120"/>
                        <a:ext cx="4270612" cy="10031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756916" y="793312"/>
            <a:ext cx="8387084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2.2. Знайдіть суму шістнадцяти перших членів арифметичної прогресії         , якщо</a:t>
            </a:r>
          </a:p>
          <a:p>
            <a:endParaRPr lang="ru-RU" sz="28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556957"/>
              </p:ext>
            </p:extLst>
          </p:nvPr>
        </p:nvGraphicFramePr>
        <p:xfrm>
          <a:off x="6444208" y="1089041"/>
          <a:ext cx="969963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0" name="Equation" r:id="rId13" imgW="291960" imgH="228600" progId="Equation.DSMT4">
                  <p:embed/>
                </p:oleObj>
              </mc:Choice>
              <mc:Fallback>
                <p:oleObj name="Equation" r:id="rId13" imgW="2919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1089041"/>
                        <a:ext cx="969963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628676"/>
              </p:ext>
            </p:extLst>
          </p:nvPr>
        </p:nvGraphicFramePr>
        <p:xfrm>
          <a:off x="756917" y="1645911"/>
          <a:ext cx="3022995" cy="725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1" name="Equation" r:id="rId15" imgW="952200" imgH="228600" progId="Equation.DSMT4">
                  <p:embed/>
                </p:oleObj>
              </mc:Choice>
              <mc:Fallback>
                <p:oleObj name="Equation" r:id="rId15" imgW="952200" imgH="2286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17" y="1645911"/>
                        <a:ext cx="3022995" cy="7253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26839" y="0"/>
            <a:ext cx="8229600" cy="83671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2 (2015 р.)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2557" y="671993"/>
            <a:ext cx="8412253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Bookman Old Style" pitchFamily="18" charset="0"/>
              </a:rPr>
              <a:t>3.2. Модуль якого члена </a:t>
            </a:r>
            <a:r>
              <a:rPr lang="uk-UA" sz="2800" dirty="0">
                <a:latin typeface="Bookman Old Style" pitchFamily="18" charset="0"/>
              </a:rPr>
              <a:t>арифметичної</a:t>
            </a:r>
          </a:p>
          <a:p>
            <a:r>
              <a:rPr lang="uk-UA" sz="2800" dirty="0" smtClean="0">
                <a:latin typeface="Bookman Old Style" pitchFamily="18" charset="0"/>
              </a:rPr>
              <a:t>прогресії  15,3; 13,2;... найменший?</a:t>
            </a:r>
            <a:endParaRPr lang="ru-RU" sz="28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71600" y="173864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947825"/>
              </p:ext>
            </p:extLst>
          </p:nvPr>
        </p:nvGraphicFramePr>
        <p:xfrm>
          <a:off x="634878" y="2055348"/>
          <a:ext cx="3435386" cy="643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45" name="Equation" r:id="rId3" imgW="1218960" imgH="228600" progId="Equation.DSMT4">
                  <p:embed/>
                </p:oleObj>
              </mc:Choice>
              <mc:Fallback>
                <p:oleObj name="Equation" r:id="rId3" imgW="12189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878" y="2055348"/>
                        <a:ext cx="3435386" cy="643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118858" y="2146500"/>
            <a:ext cx="11349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Отже,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808073"/>
              </p:ext>
            </p:extLst>
          </p:nvPr>
        </p:nvGraphicFramePr>
        <p:xfrm>
          <a:off x="5265391" y="2146500"/>
          <a:ext cx="1897062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46" name="Equation" r:id="rId5" imgW="672840" imgH="228600" progId="Equation.DSMT4">
                  <p:embed/>
                </p:oleObj>
              </mc:Choice>
              <mc:Fallback>
                <p:oleObj name="Equation" r:id="rId5" imgW="672840" imgH="2286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391" y="2146500"/>
                        <a:ext cx="1897062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777893"/>
              </p:ext>
            </p:extLst>
          </p:nvPr>
        </p:nvGraphicFramePr>
        <p:xfrm>
          <a:off x="632558" y="2780928"/>
          <a:ext cx="393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47" name="Equation" r:id="rId7" imgW="1396800" imgH="203040" progId="Equation.DSMT4">
                  <p:embed/>
                </p:oleObj>
              </mc:Choice>
              <mc:Fallback>
                <p:oleObj name="Equation" r:id="rId7" imgW="1396800" imgH="20304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558" y="2780928"/>
                        <a:ext cx="393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41639" y="2723881"/>
            <a:ext cx="44031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Знайдемо найменший додатний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32558" y="3293427"/>
            <a:ext cx="65298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 найбільший від‘ємний члени даної прогресії.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349371"/>
              </p:ext>
            </p:extLst>
          </p:nvPr>
        </p:nvGraphicFramePr>
        <p:xfrm>
          <a:off x="721824" y="3755092"/>
          <a:ext cx="6121400" cy="570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48" name="Equation" r:id="rId9" imgW="2171520" imgH="228600" progId="Equation.DSMT4">
                  <p:embed/>
                </p:oleObj>
              </mc:Choice>
              <mc:Fallback>
                <p:oleObj name="Equation" r:id="rId9" imgW="2171520" imgH="22860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824" y="3755092"/>
                        <a:ext cx="6121400" cy="5709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2558" y="4365104"/>
            <a:ext cx="11349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Якщо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946484"/>
              </p:ext>
            </p:extLst>
          </p:nvPr>
        </p:nvGraphicFramePr>
        <p:xfrm>
          <a:off x="632558" y="5085184"/>
          <a:ext cx="61531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49" name="Equation" r:id="rId11" imgW="2184120" imgH="203040" progId="Equation.DSMT4">
                  <p:embed/>
                </p:oleObj>
              </mc:Choice>
              <mc:Fallback>
                <p:oleObj name="Equation" r:id="rId11" imgW="2184120" imgH="20304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558" y="5085184"/>
                        <a:ext cx="61531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936968"/>
              </p:ext>
            </p:extLst>
          </p:nvPr>
        </p:nvGraphicFramePr>
        <p:xfrm>
          <a:off x="1847850" y="4427538"/>
          <a:ext cx="53308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50" name="Equation" r:id="rId13" imgW="1892160" imgH="228600" progId="Equation.DSMT4">
                  <p:embed/>
                </p:oleObj>
              </mc:Choice>
              <mc:Fallback>
                <p:oleObj name="Equation" r:id="rId13" imgW="1892160" imgH="228600" progId="Equation.DSMT4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4427538"/>
                        <a:ext cx="533082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64609"/>
              </p:ext>
            </p:extLst>
          </p:nvPr>
        </p:nvGraphicFramePr>
        <p:xfrm>
          <a:off x="755576" y="5589240"/>
          <a:ext cx="350520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51" name="Equation" r:id="rId15" imgW="1244520" imgH="393480" progId="Equation.DSMT4">
                  <p:embed/>
                </p:oleObj>
              </mc:Choice>
              <mc:Fallback>
                <p:oleObj name="Equation" r:id="rId15" imgW="1244520" imgH="393480" progId="Equation.DSMT4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589240"/>
                        <a:ext cx="3505200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902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4" grpId="0"/>
      <p:bldP spid="15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2 (2015 р.) продовження розв‘язування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14375" y="1684834"/>
            <a:ext cx="23534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Отже, що якщо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729227"/>
              </p:ext>
            </p:extLst>
          </p:nvPr>
        </p:nvGraphicFramePr>
        <p:xfrm>
          <a:off x="2843808" y="1587811"/>
          <a:ext cx="6403978" cy="639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8" name="Equation" r:id="rId3" imgW="2286000" imgH="228600" progId="Equation.DSMT4">
                  <p:embed/>
                </p:oleObj>
              </mc:Choice>
              <mc:Fallback>
                <p:oleObj name="Equation" r:id="rId3" imgW="2286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587811"/>
                        <a:ext cx="6403978" cy="6391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168172"/>
              </p:ext>
            </p:extLst>
          </p:nvPr>
        </p:nvGraphicFramePr>
        <p:xfrm>
          <a:off x="778409" y="2629348"/>
          <a:ext cx="55848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9" name="Equation" r:id="rId5" imgW="1981080" imgH="228600" progId="Equation.DSMT4">
                  <p:embed/>
                </p:oleObj>
              </mc:Choice>
              <mc:Fallback>
                <p:oleObj name="Equation" r:id="rId5" imgW="1981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409" y="2629348"/>
                        <a:ext cx="558482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78409" y="2169745"/>
            <a:ext cx="65298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найменший додатний член прогресії. Тоді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14375" y="3293427"/>
            <a:ext cx="65939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найбільший від‘ємний член прогресії.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78409" y="3806271"/>
            <a:ext cx="17773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Оскільки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56391"/>
              </p:ext>
            </p:extLst>
          </p:nvPr>
        </p:nvGraphicFramePr>
        <p:xfrm>
          <a:off x="2343399" y="3755092"/>
          <a:ext cx="24336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0" name="Equation" r:id="rId7" imgW="863280" imgH="253800" progId="Equation.DSMT4">
                  <p:embed/>
                </p:oleObj>
              </mc:Choice>
              <mc:Fallback>
                <p:oleObj name="Equation" r:id="rId7" imgW="863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399" y="3755092"/>
                        <a:ext cx="2433637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 rot="10800000" flipV="1">
            <a:off x="669824" y="4366206"/>
            <a:ext cx="81140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то найменший за модулем член арифметичної прогресії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78409" y="4941168"/>
            <a:ext cx="22893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дорівнює   0,6.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 smtClean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  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288364"/>
              </p:ext>
            </p:extLst>
          </p:nvPr>
        </p:nvGraphicFramePr>
        <p:xfrm>
          <a:off x="2843808" y="5922868"/>
          <a:ext cx="1592197" cy="678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1" name="Equation" r:id="rId9" imgW="558720" imgH="228600" progId="Equation.DSMT4">
                  <p:embed/>
                </p:oleObj>
              </mc:Choice>
              <mc:Fallback>
                <p:oleObj name="Equation" r:id="rId9" imgW="55872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922868"/>
                        <a:ext cx="1592197" cy="678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6608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17" grpId="0"/>
      <p:bldP spid="20" grpId="0"/>
      <p:bldP spid="21" grpId="0"/>
      <p:bldP spid="2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r>
              <a:rPr lang="uk-UA" sz="4000" dirty="0" smtClean="0">
                <a:solidFill>
                  <a:srgbClr val="0070C0"/>
                </a:solidFill>
                <a:latin typeface="Bookman Old Style" pitchFamily="18" charset="0"/>
              </a:rPr>
              <a:t>Список використаних джерел</a:t>
            </a:r>
          </a:p>
        </p:txBody>
      </p:sp>
      <p:sp>
        <p:nvSpPr>
          <p:cNvPr id="50179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686800" cy="5217443"/>
          </a:xfrm>
        </p:spPr>
        <p:txBody>
          <a:bodyPr/>
          <a:lstStyle/>
          <a:p>
            <a:pPr marL="514350" indent="-514350">
              <a:buSzPct val="105000"/>
              <a:buFont typeface="Calibri" pitchFamily="34" charset="0"/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Збірник завдань державної підсумкової атестації: 9-й кл./ О.І.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Глобін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та ін.-К.: Центр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навч.-метод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л-ри, 2013.- 168 с.</a:t>
            </a:r>
          </a:p>
          <a:p>
            <a:pPr marL="514350" indent="-514350">
              <a:buSzPct val="105000"/>
              <a:buFont typeface="Calibri" pitchFamily="34" charset="0"/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Збірник завдань для державної підсумкової атестації з математики: 9-й кл./ А.Г. Мерзляк та ін.; за ред. М.І.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Бурди.-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К.: Центр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навч.-метод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л-ри, 2014.-256 с.</a:t>
            </a:r>
          </a:p>
          <a:p>
            <a:pPr marL="514350" indent="-514350">
              <a:buSzPct val="105000"/>
              <a:buFont typeface="Calibri" pitchFamily="34" charset="0"/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Збірник завдань державної підсумкової атестації: 9-й кл./О.С.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Істер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О.В.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Єргіна.-К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Генеза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2015 с.-62</a:t>
            </a:r>
          </a:p>
        </p:txBody>
      </p:sp>
    </p:spTree>
    <p:extLst>
      <p:ext uri="{BB962C8B-B14F-4D97-AF65-F5344CB8AC3E}">
        <p14:creationId xmlns:p14="http://schemas.microsoft.com/office/powerpoint/2010/main" val="16763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816796" y="404664"/>
            <a:ext cx="7974012" cy="1143000"/>
          </a:xfrm>
        </p:spPr>
        <p:txBody>
          <a:bodyPr/>
          <a:lstStyle/>
          <a:p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Формула </a:t>
            </a:r>
            <a:r>
              <a:rPr lang="en-US" sz="3600" b="1" i="1" dirty="0">
                <a:solidFill>
                  <a:srgbClr val="0070C0"/>
                </a:solidFill>
                <a:latin typeface="Bookman Old Style" pitchFamily="18" charset="0"/>
              </a:rPr>
              <a:t>n-</a:t>
            </a:r>
            <a:r>
              <a:rPr lang="uk-UA" sz="3600" b="1" i="1" dirty="0" err="1">
                <a:solidFill>
                  <a:srgbClr val="0070C0"/>
                </a:solidFill>
                <a:latin typeface="Bookman Old Style" pitchFamily="18" charset="0"/>
              </a:rPr>
              <a:t>го</a:t>
            </a:r>
            <a:r>
              <a:rPr lang="uk-UA" sz="3600" b="1" i="1" dirty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uk-UA" sz="3600" b="1" dirty="0">
                <a:solidFill>
                  <a:srgbClr val="0070C0"/>
                </a:solidFill>
                <a:latin typeface="Bookman Old Style" pitchFamily="18" charset="0"/>
              </a:rPr>
              <a:t>члена арифметичної прогресії</a:t>
            </a:r>
            <a:endParaRPr lang="uk-UA" sz="3600" b="1" dirty="0" smtClean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823255"/>
              </p:ext>
            </p:extLst>
          </p:nvPr>
        </p:nvGraphicFramePr>
        <p:xfrm>
          <a:off x="661988" y="5032375"/>
          <a:ext cx="3406775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Equation" r:id="rId3" imgW="952200" imgH="393480" progId="Equation.DSMT4">
                  <p:embed/>
                </p:oleObj>
              </mc:Choice>
              <mc:Fallback>
                <p:oleObj name="Equation" r:id="rId3" imgW="952200" imgH="393480" progId="Equation.DSMT4">
                  <p:embed/>
                  <p:pic>
                    <p:nvPicPr>
                      <p:cNvPr id="0" name="Содержимое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5032375"/>
                        <a:ext cx="3406775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074616"/>
              </p:ext>
            </p:extLst>
          </p:nvPr>
        </p:nvGraphicFramePr>
        <p:xfrm>
          <a:off x="4281760" y="5013176"/>
          <a:ext cx="4572000" cy="13643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Equation" r:id="rId5" imgW="1320227" imgH="393529" progId="Equation.3">
                  <p:embed/>
                </p:oleObj>
              </mc:Choice>
              <mc:Fallback>
                <p:oleObj name="Equation" r:id="rId5" imgW="1320227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760" y="5013176"/>
                        <a:ext cx="4572000" cy="13643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27744" y="3429000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solidFill>
                  <a:srgbClr val="0070C0"/>
                </a:solidFill>
                <a:latin typeface="Bookman Old Style" pitchFamily="18" charset="0"/>
              </a:rPr>
              <a:t>Формула суми перших </a:t>
            </a:r>
            <a:r>
              <a:rPr lang="en-US" sz="3200" b="1" dirty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en-US" sz="3200" b="1" i="1" dirty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n</a:t>
            </a:r>
            <a:r>
              <a:rPr lang="en-US" sz="3200" b="1" i="1" dirty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r>
              <a:rPr lang="uk-UA" sz="3200" b="1" dirty="0">
                <a:solidFill>
                  <a:srgbClr val="0070C0"/>
                </a:solidFill>
                <a:latin typeface="Bookman Old Style" pitchFamily="18" charset="0"/>
              </a:rPr>
              <a:t>членів арифметичної прогресії</a:t>
            </a:r>
            <a:endParaRPr lang="ru-RU" sz="32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227414"/>
              </p:ext>
            </p:extLst>
          </p:nvPr>
        </p:nvGraphicFramePr>
        <p:xfrm>
          <a:off x="2492608" y="1844824"/>
          <a:ext cx="4663159" cy="1011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Equation" r:id="rId7" imgW="1054100" imgH="228600" progId="Equation.DSMT4">
                  <p:embed/>
                </p:oleObj>
              </mc:Choice>
              <mc:Fallback>
                <p:oleObj name="Equation" r:id="rId7" imgW="1054100" imgH="2286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608" y="1844824"/>
                        <a:ext cx="4663159" cy="10111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1"/>
            <a:ext cx="8507413" cy="83671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38 (2014 р.)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11588" y="3437711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latin typeface="Bookman Old Style" pitchFamily="18" charset="0"/>
                <a:cs typeface="Times New Roman" pitchFamily="18" charset="0"/>
              </a:rPr>
              <a:t>А)</a:t>
            </a:r>
            <a:endParaRPr lang="ru-RU" sz="32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686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703612"/>
              </p:ext>
            </p:extLst>
          </p:nvPr>
        </p:nvGraphicFramePr>
        <p:xfrm>
          <a:off x="971600" y="4456072"/>
          <a:ext cx="4103386" cy="770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6" name="Equation" r:id="rId3" imgW="1054100" imgH="228600" progId="Equation.3">
                  <p:embed/>
                </p:oleObj>
              </mc:Choice>
              <mc:Fallback>
                <p:oleObj name="Equation" r:id="rId3" imgW="1054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456072"/>
                        <a:ext cx="4103386" cy="770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12730" y="3960931"/>
            <a:ext cx="51274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Використаємо формулу: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686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226777"/>
              </p:ext>
            </p:extLst>
          </p:nvPr>
        </p:nvGraphicFramePr>
        <p:xfrm>
          <a:off x="1043607" y="5173484"/>
          <a:ext cx="4104457" cy="785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7" name="Equation" r:id="rId5" imgW="1193800" imgH="228600" progId="Equation.3">
                  <p:embed/>
                </p:oleObj>
              </mc:Choice>
              <mc:Fallback>
                <p:oleObj name="Equation" r:id="rId5" imgW="1193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7" y="5173484"/>
                        <a:ext cx="4104457" cy="78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539553" y="980728"/>
            <a:ext cx="8604448" cy="1612775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1.6. Знайдіть сьомий член  </a:t>
            </a:r>
            <a:r>
              <a:rPr lang="uk-UA" dirty="0" err="1" smtClean="0">
                <a:latin typeface="Bookman Old Style" pitchFamily="18" charset="0"/>
              </a:rPr>
              <a:t>арифме-тичної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, перший член </a:t>
            </a:r>
            <a:r>
              <a:rPr lang="ru-RU" dirty="0" err="1" smtClean="0">
                <a:latin typeface="Bookman Old Style" pitchFamily="18" charset="0"/>
              </a:rPr>
              <a:t>якої</a:t>
            </a:r>
            <a:r>
              <a:rPr lang="ru-RU" dirty="0" smtClean="0">
                <a:latin typeface="Bookman Old Style" pitchFamily="18" charset="0"/>
              </a:rPr>
              <a:t>     </a:t>
            </a:r>
            <a:r>
              <a:rPr lang="en-US" dirty="0" smtClean="0">
                <a:latin typeface="Bookman Old Style" pitchFamily="18" charset="0"/>
              </a:rPr>
              <a:t>    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дорівнює 8</a:t>
            </a:r>
            <a:r>
              <a:rPr lang="ru-RU" dirty="0" smtClean="0">
                <a:latin typeface="Bookman Old Style" pitchFamily="18" charset="0"/>
              </a:rPr>
              <a:t>, а </a:t>
            </a:r>
            <a:r>
              <a:rPr lang="ru-RU" dirty="0" err="1" smtClean="0">
                <a:latin typeface="Bookman Old Style" pitchFamily="18" charset="0"/>
              </a:rPr>
              <a:t>різниця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дорівнює</a:t>
            </a:r>
            <a:r>
              <a:rPr lang="ru-RU" dirty="0" smtClean="0">
                <a:latin typeface="Bookman Old Style" pitchFamily="18" charset="0"/>
              </a:rPr>
              <a:t> 0,5</a:t>
            </a:r>
            <a:r>
              <a:rPr lang="en-US" dirty="0" smtClean="0">
                <a:latin typeface="Bookman Old Style" pitchFamily="18" charset="0"/>
              </a:rPr>
              <a:t>.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6600" y="2852936"/>
            <a:ext cx="7480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</a:t>
            </a:r>
            <a:r>
              <a:rPr lang="en-US" sz="3200" dirty="0" smtClean="0">
                <a:latin typeface="Bookman Old Style" pitchFamily="18" charset="0"/>
              </a:rPr>
              <a:t>11</a:t>
            </a:r>
            <a:r>
              <a:rPr lang="uk-UA" sz="3200" dirty="0" smtClean="0">
                <a:latin typeface="Bookman Old Style" pitchFamily="18" charset="0"/>
              </a:rPr>
              <a:t>;     Б) </a:t>
            </a:r>
            <a:r>
              <a:rPr lang="en-US" sz="3200" dirty="0" smtClean="0">
                <a:latin typeface="Bookman Old Style" pitchFamily="18" charset="0"/>
              </a:rPr>
              <a:t>10</a:t>
            </a:r>
            <a:r>
              <a:rPr lang="uk-UA" sz="3200" dirty="0" smtClean="0">
                <a:latin typeface="Bookman Old Style" pitchFamily="18" charset="0"/>
              </a:rPr>
              <a:t>;    В) </a:t>
            </a:r>
            <a:r>
              <a:rPr lang="en-US" sz="3200" dirty="0" smtClean="0">
                <a:latin typeface="Bookman Old Style" pitchFamily="18" charset="0"/>
              </a:rPr>
              <a:t>10,5</a:t>
            </a:r>
            <a:r>
              <a:rPr lang="uk-UA" sz="3200" dirty="0" smtClean="0">
                <a:latin typeface="Bookman Old Style" pitchFamily="18" charset="0"/>
              </a:rPr>
              <a:t>;     Г)</a:t>
            </a:r>
            <a:r>
              <a:rPr lang="en-US" sz="3200" dirty="0" smtClean="0">
                <a:latin typeface="Bookman Old Style" pitchFamily="18" charset="0"/>
              </a:rPr>
              <a:t> 9,5</a:t>
            </a:r>
            <a:r>
              <a:rPr lang="uk-UA" sz="3200" dirty="0" smtClean="0">
                <a:latin typeface="Bookman Old Style" pitchFamily="18" charset="0"/>
              </a:rPr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02167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507413" cy="792162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38 (2014 р.)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11588" y="3437711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latin typeface="Bookman Old Style" pitchFamily="18" charset="0"/>
                <a:cs typeface="Times New Roman" pitchFamily="18" charset="0"/>
              </a:rPr>
              <a:t>А)</a:t>
            </a:r>
            <a:endParaRPr lang="ru-RU" sz="32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686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406196"/>
              </p:ext>
            </p:extLst>
          </p:nvPr>
        </p:nvGraphicFramePr>
        <p:xfrm>
          <a:off x="971600" y="4456072"/>
          <a:ext cx="4103386" cy="770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6" name="Equation" r:id="rId3" imgW="1054100" imgH="228600" progId="Equation.3">
                  <p:embed/>
                </p:oleObj>
              </mc:Choice>
              <mc:Fallback>
                <p:oleObj name="Equation" r:id="rId3" imgW="1054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456072"/>
                        <a:ext cx="4103386" cy="770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12730" y="3960931"/>
            <a:ext cx="51274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Використаємо формулу: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686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455442"/>
              </p:ext>
            </p:extLst>
          </p:nvPr>
        </p:nvGraphicFramePr>
        <p:xfrm>
          <a:off x="1043607" y="5173484"/>
          <a:ext cx="4104457" cy="785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7" name="Equation" r:id="rId5" imgW="1193800" imgH="228600" progId="Equation.3">
                  <p:embed/>
                </p:oleObj>
              </mc:Choice>
              <mc:Fallback>
                <p:oleObj name="Equation" r:id="rId5" imgW="1193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7" y="5173484"/>
                        <a:ext cx="4104457" cy="78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812731" y="980728"/>
            <a:ext cx="8223765" cy="1612775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1.6. Знайдіть сьомий член  </a:t>
            </a:r>
            <a:r>
              <a:rPr lang="uk-UA" dirty="0" err="1" smtClean="0">
                <a:latin typeface="Bookman Old Style" pitchFamily="18" charset="0"/>
              </a:rPr>
              <a:t>арифме-тичної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, перший член </a:t>
            </a:r>
            <a:r>
              <a:rPr lang="ru-RU" dirty="0" err="1" smtClean="0">
                <a:latin typeface="Bookman Old Style" pitchFamily="18" charset="0"/>
              </a:rPr>
              <a:t>якої</a:t>
            </a:r>
            <a:r>
              <a:rPr lang="ru-RU" dirty="0" smtClean="0">
                <a:latin typeface="Bookman Old Style" pitchFamily="18" charset="0"/>
              </a:rPr>
              <a:t>     </a:t>
            </a:r>
            <a:r>
              <a:rPr lang="en-US" dirty="0" smtClean="0">
                <a:latin typeface="Bookman Old Style" pitchFamily="18" charset="0"/>
              </a:rPr>
              <a:t>    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дорівнює 8</a:t>
            </a:r>
            <a:r>
              <a:rPr lang="ru-RU" dirty="0" smtClean="0">
                <a:latin typeface="Bookman Old Style" pitchFamily="18" charset="0"/>
              </a:rPr>
              <a:t>, а </a:t>
            </a:r>
            <a:r>
              <a:rPr lang="ru-RU" dirty="0" err="1" smtClean="0">
                <a:latin typeface="Bookman Old Style" pitchFamily="18" charset="0"/>
              </a:rPr>
              <a:t>різниця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дорівнює</a:t>
            </a:r>
            <a:r>
              <a:rPr lang="ru-RU" dirty="0" smtClean="0">
                <a:latin typeface="Bookman Old Style" pitchFamily="18" charset="0"/>
              </a:rPr>
              <a:t> 0,5</a:t>
            </a:r>
            <a:r>
              <a:rPr lang="en-US" dirty="0" smtClean="0">
                <a:latin typeface="Bookman Old Style" pitchFamily="18" charset="0"/>
              </a:rPr>
              <a:t>.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6600" y="2852936"/>
            <a:ext cx="7480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</a:t>
            </a:r>
            <a:r>
              <a:rPr lang="en-US" sz="3200" dirty="0" smtClean="0">
                <a:latin typeface="Bookman Old Style" pitchFamily="18" charset="0"/>
              </a:rPr>
              <a:t>11</a:t>
            </a:r>
            <a:r>
              <a:rPr lang="uk-UA" sz="3200" dirty="0" smtClean="0">
                <a:latin typeface="Bookman Old Style" pitchFamily="18" charset="0"/>
              </a:rPr>
              <a:t>;     Б) </a:t>
            </a:r>
            <a:r>
              <a:rPr lang="en-US" sz="3200" dirty="0" smtClean="0">
                <a:latin typeface="Bookman Old Style" pitchFamily="18" charset="0"/>
              </a:rPr>
              <a:t>10</a:t>
            </a:r>
            <a:r>
              <a:rPr lang="uk-UA" sz="3200" dirty="0" smtClean="0">
                <a:latin typeface="Bookman Old Style" pitchFamily="18" charset="0"/>
              </a:rPr>
              <a:t>;    В) </a:t>
            </a:r>
            <a:r>
              <a:rPr lang="en-US" sz="3200" dirty="0" smtClean="0">
                <a:latin typeface="Bookman Old Style" pitchFamily="18" charset="0"/>
              </a:rPr>
              <a:t>10,5</a:t>
            </a:r>
            <a:r>
              <a:rPr lang="uk-UA" sz="3200" dirty="0" smtClean="0">
                <a:latin typeface="Bookman Old Style" pitchFamily="18" charset="0"/>
              </a:rPr>
              <a:t>;     Г)</a:t>
            </a:r>
            <a:r>
              <a:rPr lang="en-US" sz="3200" dirty="0" smtClean="0">
                <a:latin typeface="Bookman Old Style" pitchFamily="18" charset="0"/>
              </a:rPr>
              <a:t> 9,5</a:t>
            </a:r>
            <a:r>
              <a:rPr lang="uk-UA" sz="3200" dirty="0" smtClean="0">
                <a:latin typeface="Bookman Old Style" pitchFamily="18" charset="0"/>
              </a:rPr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5711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626104" y="0"/>
            <a:ext cx="8367141" cy="69269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63 (2014 р.)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35844" y="3212976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А) 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97472" y="3861048"/>
            <a:ext cx="4694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Використаємо формулу</a:t>
            </a:r>
            <a:endParaRPr lang="ru-RU" sz="2800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4609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171661"/>
              </p:ext>
            </p:extLst>
          </p:nvPr>
        </p:nvGraphicFramePr>
        <p:xfrm>
          <a:off x="5340350" y="3645024"/>
          <a:ext cx="3446463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2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3645024"/>
                        <a:ext cx="3446463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169236"/>
              </p:ext>
            </p:extLst>
          </p:nvPr>
        </p:nvGraphicFramePr>
        <p:xfrm>
          <a:off x="684663" y="4653136"/>
          <a:ext cx="556736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3" name="Equation" r:id="rId5" imgW="1916868" imgH="393529" progId="Equation.3">
                  <p:embed/>
                </p:oleObj>
              </mc:Choice>
              <mc:Fallback>
                <p:oleObj name="Equation" r:id="rId5" imgW="191686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663" y="4653136"/>
                        <a:ext cx="556736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14375" y="2732445"/>
            <a:ext cx="77011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204;     Б) 206;    В) 240;     Г)220. </a:t>
            </a:r>
            <a:endParaRPr lang="ru-RU" sz="3200" dirty="0"/>
          </a:p>
        </p:txBody>
      </p:sp>
      <p:sp>
        <p:nvSpPr>
          <p:cNvPr id="10" name="Объект 2"/>
          <p:cNvSpPr>
            <a:spLocks noGrp="1"/>
          </p:cNvSpPr>
          <p:nvPr>
            <p:ph idx="4294967295"/>
          </p:nvPr>
        </p:nvSpPr>
        <p:spPr>
          <a:xfrm>
            <a:off x="597472" y="725864"/>
            <a:ext cx="8439024" cy="2039749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1.3. Перший член арифметичної </a:t>
            </a:r>
            <a:r>
              <a:rPr lang="uk-UA" dirty="0" err="1" smtClean="0">
                <a:latin typeface="Bookman Old Style" pitchFamily="18" charset="0"/>
              </a:rPr>
              <a:t>прог-ресії</a:t>
            </a:r>
            <a:r>
              <a:rPr lang="uk-UA" dirty="0" smtClean="0">
                <a:latin typeface="Bookman Old Style" pitchFamily="18" charset="0"/>
              </a:rPr>
              <a:t>             , а різниця прогресії </a:t>
            </a:r>
            <a:r>
              <a:rPr lang="en-US" i="1" dirty="0" smtClean="0">
                <a:latin typeface="Bookman Old Style" pitchFamily="18" charset="0"/>
              </a:rPr>
              <a:t>d</a:t>
            </a:r>
            <a:r>
              <a:rPr lang="uk-UA" i="1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=</a:t>
            </a:r>
            <a:r>
              <a:rPr lang="uk-UA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6</a:t>
            </a:r>
            <a:r>
              <a:rPr lang="uk-UA" dirty="0" smtClean="0">
                <a:latin typeface="Bookman Old Style" pitchFamily="18" charset="0"/>
              </a:rPr>
              <a:t>. Чому дорівнює сума дванадцяти перших членів прогресії?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657206"/>
              </p:ext>
            </p:extLst>
          </p:nvPr>
        </p:nvGraphicFramePr>
        <p:xfrm>
          <a:off x="1763688" y="1196752"/>
          <a:ext cx="1593810" cy="651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4" name="Equation" r:id="rId7" imgW="558720" imgH="228600" progId="Equation.DSMT4">
                  <p:embed/>
                </p:oleObj>
              </mc:Choice>
              <mc:Fallback>
                <p:oleObj name="Equation" r:id="rId7" imgW="55872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196752"/>
                        <a:ext cx="1593810" cy="6514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966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89868" y="188640"/>
            <a:ext cx="8523287" cy="86677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66 (2014)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36762" y="3356992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i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А) </a:t>
            </a:r>
            <a:endParaRPr lang="ru-RU" sz="2800" b="1" i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11366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845357"/>
              </p:ext>
            </p:extLst>
          </p:nvPr>
        </p:nvGraphicFramePr>
        <p:xfrm>
          <a:off x="1152168" y="3933056"/>
          <a:ext cx="362743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6" name="Equation" r:id="rId3" imgW="1091726" imgH="228501" progId="Equation.3">
                  <p:embed/>
                </p:oleObj>
              </mc:Choice>
              <mc:Fallback>
                <p:oleObj name="Equation" r:id="rId3" imgW="1091726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168" y="3933056"/>
                        <a:ext cx="362743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05479"/>
              </p:ext>
            </p:extLst>
          </p:nvPr>
        </p:nvGraphicFramePr>
        <p:xfrm>
          <a:off x="1143000" y="4653136"/>
          <a:ext cx="413385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7" name="Equation" r:id="rId5" imgW="1244600" imgH="228600" progId="Equation.3">
                  <p:embed/>
                </p:oleObj>
              </mc:Choice>
              <mc:Fallback>
                <p:oleObj name="Equation" r:id="rId5" imgW="1244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653136"/>
                        <a:ext cx="4133850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714374" y="980728"/>
            <a:ext cx="8429625" cy="1612775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1.6. Знайдіть дев'ятий член </a:t>
            </a:r>
            <a:r>
              <a:rPr lang="uk-UA" dirty="0" err="1" smtClean="0">
                <a:latin typeface="Bookman Old Style" pitchFamily="18" charset="0"/>
              </a:rPr>
              <a:t>арифме-тичної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, перший член </a:t>
            </a:r>
            <a:r>
              <a:rPr lang="ru-RU" dirty="0" err="1" smtClean="0">
                <a:latin typeface="Bookman Old Style" pitchFamily="18" charset="0"/>
              </a:rPr>
              <a:t>якої</a:t>
            </a:r>
            <a:r>
              <a:rPr lang="ru-RU" dirty="0" smtClean="0">
                <a:latin typeface="Bookman Old Style" pitchFamily="18" charset="0"/>
              </a:rPr>
              <a:t>     </a:t>
            </a:r>
            <a:r>
              <a:rPr lang="en-US" dirty="0" smtClean="0">
                <a:latin typeface="Bookman Old Style" pitchFamily="18" charset="0"/>
              </a:rPr>
              <a:t>    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   </a:t>
            </a:r>
          </a:p>
          <a:p>
            <a:pPr marL="0" indent="0">
              <a:buNone/>
            </a:pPr>
            <a:r>
              <a:rPr lang="uk-UA" dirty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           </a:t>
            </a:r>
            <a:r>
              <a:rPr lang="ru-RU" dirty="0" smtClean="0">
                <a:latin typeface="Bookman Old Style" pitchFamily="18" charset="0"/>
              </a:rPr>
              <a:t>, а </a:t>
            </a:r>
            <a:r>
              <a:rPr lang="ru-RU" dirty="0" err="1" smtClean="0">
                <a:latin typeface="Bookman Old Style" pitchFamily="18" charset="0"/>
              </a:rPr>
              <a:t>різниця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i="1" dirty="0" smtClean="0">
                <a:latin typeface="Bookman Old Style" pitchFamily="18" charset="0"/>
              </a:rPr>
              <a:t>d</a:t>
            </a:r>
            <a:r>
              <a:rPr lang="en-US" dirty="0" smtClean="0">
                <a:latin typeface="Bookman Old Style" pitchFamily="18" charset="0"/>
              </a:rPr>
              <a:t> = -4.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6600" y="2852936"/>
            <a:ext cx="7480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Bookman Old Style" pitchFamily="18" charset="0"/>
              </a:rPr>
              <a:t>А) -17;     Б) -13;    В) -9;     Г)</a:t>
            </a:r>
            <a:r>
              <a:rPr lang="en-US" sz="3200" dirty="0" smtClean="0">
                <a:latin typeface="Bookman Old Style" pitchFamily="18" charset="0"/>
              </a:rPr>
              <a:t> </a:t>
            </a:r>
            <a:r>
              <a:rPr lang="uk-UA" sz="3200" dirty="0" smtClean="0">
                <a:latin typeface="Bookman Old Style" pitchFamily="18" charset="0"/>
              </a:rPr>
              <a:t>-21. </a:t>
            </a:r>
            <a:endParaRPr lang="ru-RU" sz="32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317477"/>
              </p:ext>
            </p:extLst>
          </p:nvPr>
        </p:nvGraphicFramePr>
        <p:xfrm>
          <a:off x="736600" y="1916832"/>
          <a:ext cx="151765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8" name="Equation" r:id="rId7" imgW="457200" imgH="228600" progId="Equation.DSMT4">
                  <p:embed/>
                </p:oleObj>
              </mc:Choice>
              <mc:Fallback>
                <p:oleObj name="Equation" r:id="rId7" imgW="4572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1916832"/>
                        <a:ext cx="1517650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088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618331" y="24048"/>
            <a:ext cx="8523287" cy="86677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3 (2015)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94863" y="2340306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6000750"/>
            <a:ext cx="742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</a:t>
            </a:r>
            <a:r>
              <a:rPr lang="uk-UA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3200" dirty="0">
                <a:latin typeface="Bookman Old Style" pitchFamily="18" charset="0"/>
                <a:cs typeface="Times New Roman" pitchFamily="18" charset="0"/>
              </a:rPr>
              <a:t>1</a:t>
            </a:r>
            <a:r>
              <a:rPr lang="uk-UA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835893" y="4491648"/>
            <a:ext cx="413140" cy="123712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773465"/>
              </p:ext>
            </p:extLst>
          </p:nvPr>
        </p:nvGraphicFramePr>
        <p:xfrm>
          <a:off x="1067647" y="2961492"/>
          <a:ext cx="2501900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3" name="Equation" r:id="rId3" imgW="838080" imgH="457200" progId="Equation.DSMT4">
                  <p:embed/>
                </p:oleObj>
              </mc:Choice>
              <mc:Fallback>
                <p:oleObj name="Equation" r:id="rId3" imgW="838080" imgH="4572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647" y="2961492"/>
                        <a:ext cx="2501900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Левая фигурная скобка 15"/>
          <p:cNvSpPr/>
          <p:nvPr/>
        </p:nvSpPr>
        <p:spPr>
          <a:xfrm>
            <a:off x="3860304" y="4479142"/>
            <a:ext cx="413140" cy="123712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691781"/>
              </p:ext>
            </p:extLst>
          </p:nvPr>
        </p:nvGraphicFramePr>
        <p:xfrm>
          <a:off x="1368425" y="4445000"/>
          <a:ext cx="2463800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4" name="Equation" r:id="rId5" imgW="825480" imgH="431640" progId="Equation.DSMT4">
                  <p:embed/>
                </p:oleObj>
              </mc:Choice>
              <mc:Fallback>
                <p:oleObj name="Equation" r:id="rId5" imgW="825480" imgH="43164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4445000"/>
                        <a:ext cx="2463800" cy="128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Левая фигурная скобка 17"/>
          <p:cNvSpPr/>
          <p:nvPr/>
        </p:nvSpPr>
        <p:spPr>
          <a:xfrm>
            <a:off x="781723" y="3170439"/>
            <a:ext cx="413140" cy="123712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бъект 2"/>
          <p:cNvSpPr>
            <a:spLocks noGrp="1"/>
          </p:cNvSpPr>
          <p:nvPr>
            <p:ph idx="4294967295"/>
          </p:nvPr>
        </p:nvSpPr>
        <p:spPr>
          <a:xfrm>
            <a:off x="873210" y="764704"/>
            <a:ext cx="7935990" cy="1512168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Bookman Old Style" pitchFamily="18" charset="0"/>
              </a:rPr>
              <a:t>2.2. Знайдіть перший член арифметичної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прогресії</a:t>
            </a:r>
            <a:r>
              <a:rPr lang="ru-RU" dirty="0" smtClean="0">
                <a:latin typeface="Bookman Old Style" pitchFamily="18" charset="0"/>
              </a:rPr>
              <a:t>       , </a:t>
            </a:r>
            <a:r>
              <a:rPr lang="ru-RU" dirty="0" err="1" smtClean="0">
                <a:latin typeface="Bookman Old Style" pitchFamily="18" charset="0"/>
              </a:rPr>
              <a:t>якщо</a:t>
            </a:r>
            <a:r>
              <a:rPr lang="ru-RU" dirty="0" smtClean="0">
                <a:latin typeface="Bookman Old Style" pitchFamily="18" charset="0"/>
              </a:rPr>
              <a:t>                  </a:t>
            </a:r>
            <a:r>
              <a:rPr lang="ru-RU" dirty="0" smtClean="0">
                <a:solidFill>
                  <a:srgbClr val="0070C0"/>
                </a:solidFill>
                <a:latin typeface="Bookman Old Style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076353"/>
              </p:ext>
            </p:extLst>
          </p:nvPr>
        </p:nvGraphicFramePr>
        <p:xfrm>
          <a:off x="909033" y="1628800"/>
          <a:ext cx="3554412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5" name="Equation" r:id="rId7" imgW="1054080" imgH="228600" progId="Equation.DSMT4">
                  <p:embed/>
                </p:oleObj>
              </mc:Choice>
              <mc:Fallback>
                <p:oleObj name="Equation" r:id="rId7" imgW="1054080" imgH="2286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033" y="1628800"/>
                        <a:ext cx="3554412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520956"/>
              </p:ext>
            </p:extLst>
          </p:nvPr>
        </p:nvGraphicFramePr>
        <p:xfrm>
          <a:off x="5940152" y="1196752"/>
          <a:ext cx="969962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6" name="Equation" r:id="rId9" imgW="291960" imgH="228600" progId="Equation.DSMT4">
                  <p:embed/>
                </p:oleObj>
              </mc:Choice>
              <mc:Fallback>
                <p:oleObj name="Equation" r:id="rId9" imgW="291960" imgH="2286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1196752"/>
                        <a:ext cx="969962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374717"/>
              </p:ext>
            </p:extLst>
          </p:nvPr>
        </p:nvGraphicFramePr>
        <p:xfrm>
          <a:off x="4270375" y="3175000"/>
          <a:ext cx="2463800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7" name="Equation" r:id="rId11" imgW="825480" imgH="457200" progId="Equation.DSMT4">
                  <p:embed/>
                </p:oleObj>
              </mc:Choice>
              <mc:Fallback>
                <p:oleObj name="Equation" r:id="rId11" imgW="825480" imgH="4572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3175000"/>
                        <a:ext cx="2463800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Левая фигурная скобка 23"/>
          <p:cNvSpPr/>
          <p:nvPr/>
        </p:nvSpPr>
        <p:spPr>
          <a:xfrm>
            <a:off x="3860304" y="3242016"/>
            <a:ext cx="413140" cy="123712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634950"/>
              </p:ext>
            </p:extLst>
          </p:nvPr>
        </p:nvGraphicFramePr>
        <p:xfrm>
          <a:off x="4429125" y="4498488"/>
          <a:ext cx="1100138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8" name="Equation" r:id="rId13" imgW="368280" imgH="431640" progId="Equation.DSMT4">
                  <p:embed/>
                </p:oleObj>
              </mc:Choice>
              <mc:Fallback>
                <p:oleObj name="Equation" r:id="rId13" imgW="368280" imgH="431640" progId="Equation.DSMT4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4498488"/>
                        <a:ext cx="1100138" cy="128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116298"/>
              </p:ext>
            </p:extLst>
          </p:nvPr>
        </p:nvGraphicFramePr>
        <p:xfrm>
          <a:off x="6228184" y="4756392"/>
          <a:ext cx="1100138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9" name="Equation" r:id="rId15" imgW="368280" imgH="228600" progId="Equation.DSMT4">
                  <p:embed/>
                </p:oleObj>
              </mc:Choice>
              <mc:Fallback>
                <p:oleObj name="Equation" r:id="rId15" imgW="368280" imgH="228600" progId="Equation.DSMT4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756392"/>
                        <a:ext cx="1100138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755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755650" y="1"/>
            <a:ext cx="7974013" cy="764704"/>
          </a:xfrm>
        </p:spPr>
        <p:txBody>
          <a:bodyPr/>
          <a:lstStyle/>
          <a:p>
            <a:r>
              <a:rPr lang="uk-UA" sz="3600" b="1" dirty="0" smtClean="0">
                <a:solidFill>
                  <a:srgbClr val="0070C0"/>
                </a:solidFill>
                <a:latin typeface="Bookman Old Style" pitchFamily="18" charset="0"/>
              </a:rPr>
              <a:t>Варіант 4 (2014 р.)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35076" y="2666345"/>
            <a:ext cx="742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Розв'язання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711397"/>
              </p:ext>
            </p:extLst>
          </p:nvPr>
        </p:nvGraphicFramePr>
        <p:xfrm>
          <a:off x="618618" y="3223845"/>
          <a:ext cx="39465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2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618" y="3223845"/>
                        <a:ext cx="394652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785384"/>
              </p:ext>
            </p:extLst>
          </p:nvPr>
        </p:nvGraphicFramePr>
        <p:xfrm>
          <a:off x="4716016" y="3189565"/>
          <a:ext cx="4102100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3" name="Equation" r:id="rId5" imgW="1548728" imgH="393529" progId="Equation.3">
                  <p:embed/>
                </p:oleObj>
              </mc:Choice>
              <mc:Fallback>
                <p:oleObj name="Equation" r:id="rId5" imgW="1548728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189565"/>
                        <a:ext cx="4102100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446058"/>
              </p:ext>
            </p:extLst>
          </p:nvPr>
        </p:nvGraphicFramePr>
        <p:xfrm>
          <a:off x="715692" y="4365104"/>
          <a:ext cx="31607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4" name="Equation" r:id="rId7" imgW="1193760" imgH="203040" progId="Equation.DSMT4">
                  <p:embed/>
                </p:oleObj>
              </mc:Choice>
              <mc:Fallback>
                <p:oleObj name="Equation" r:id="rId7" imgW="119376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92" y="4365104"/>
                        <a:ext cx="316071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41243"/>
              </p:ext>
            </p:extLst>
          </p:nvPr>
        </p:nvGraphicFramePr>
        <p:xfrm>
          <a:off x="739684" y="4869160"/>
          <a:ext cx="2690813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5" name="Equation" r:id="rId9" imgW="1016000" imgH="228600" progId="Equation.3">
                  <p:embed/>
                </p:oleObj>
              </mc:Choice>
              <mc:Fallback>
                <p:oleObj name="Equation" r:id="rId9" imgW="10160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684" y="4869160"/>
                        <a:ext cx="2690813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213835"/>
              </p:ext>
            </p:extLst>
          </p:nvPr>
        </p:nvGraphicFramePr>
        <p:xfrm>
          <a:off x="974989" y="5608081"/>
          <a:ext cx="1396816" cy="459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6" name="Equation" r:id="rId11" imgW="444114" imgH="177646" progId="Equation.3">
                  <p:embed/>
                </p:oleObj>
              </mc:Choice>
              <mc:Fallback>
                <p:oleObj name="Equation" r:id="rId11" imgW="444114" imgH="17764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989" y="5608081"/>
                        <a:ext cx="1396816" cy="459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00125" y="6072188"/>
            <a:ext cx="664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uk-UA" sz="2800" b="1" dirty="0">
                <a:latin typeface="Bookman Old Style" pitchFamily="18" charset="0"/>
                <a:cs typeface="Times New Roman" pitchFamily="18" charset="0"/>
              </a:rPr>
              <a:t>Відповідь: 12.</a:t>
            </a: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729389" y="764704"/>
            <a:ext cx="8414612" cy="1901641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latin typeface="Bookman Old Style" pitchFamily="18" charset="0"/>
              </a:rPr>
              <a:t>2.3. Перший член арифметичної прогресії дорівнює -4, а її різниця дорівнює 2. Скільки треба взяти перших членів прогресії, щоб їх сума дорівнювала 84?</a:t>
            </a:r>
            <a:r>
              <a:rPr lang="ru-RU" dirty="0" smtClean="0">
                <a:latin typeface="Bookman Old Style" pitchFamily="18" charset="0"/>
              </a:rPr>
              <a:t>     </a:t>
            </a:r>
            <a:r>
              <a:rPr lang="en-US" dirty="0" smtClean="0">
                <a:latin typeface="Bookman Old Style" pitchFamily="18" charset="0"/>
              </a:rPr>
              <a:t>     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   </a:t>
            </a:r>
          </a:p>
          <a:p>
            <a:pPr marL="0" indent="0">
              <a:buNone/>
            </a:pPr>
            <a:r>
              <a:rPr lang="uk-UA" dirty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          </a:t>
            </a:r>
            <a:endParaRPr lang="ru-RU" dirty="0">
              <a:solidFill>
                <a:srgbClr val="0070C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945</Words>
  <Application>Microsoft Office PowerPoint</Application>
  <PresentationFormat>Экран (4:3)</PresentationFormat>
  <Paragraphs>137</Paragraphs>
  <Slides>27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Тема Office</vt:lpstr>
      <vt:lpstr>Equation</vt:lpstr>
      <vt:lpstr>  Розділ 5 “Арифметична  прогресія”</vt:lpstr>
      <vt:lpstr>Означення арифметичної прогресії</vt:lpstr>
      <vt:lpstr>Формула n-го члена арифметичної прогресії</vt:lpstr>
      <vt:lpstr>Варіант 38 (2014 р.)</vt:lpstr>
      <vt:lpstr>Варіант 38 (2014 р.)</vt:lpstr>
      <vt:lpstr>Варіант 63 (2014 р.)</vt:lpstr>
      <vt:lpstr>Варіант 66 (2014) </vt:lpstr>
      <vt:lpstr>Варіант 3 (2015) </vt:lpstr>
      <vt:lpstr>Варіант 4 (2014 р.) </vt:lpstr>
      <vt:lpstr>Варіант 8 (2014 р.) </vt:lpstr>
      <vt:lpstr>Варіант 10 (2014 р.)</vt:lpstr>
      <vt:lpstr>Варіант 14(2014 р.)</vt:lpstr>
      <vt:lpstr>Варіант 20 (2014 р.)</vt:lpstr>
      <vt:lpstr>Варіант 46 (2014 р.)</vt:lpstr>
      <vt:lpstr>Варіант 25 (2014 р.)</vt:lpstr>
      <vt:lpstr>Варіант 28 (2014 р.)</vt:lpstr>
      <vt:lpstr>Варіант 31 (2014 р.)</vt:lpstr>
      <vt:lpstr>Варіант 44 (2014 р.)</vt:lpstr>
      <vt:lpstr>Варіант 46 (2014 р.)</vt:lpstr>
      <vt:lpstr>Варіант 50 (2014 р.)</vt:lpstr>
      <vt:lpstr>Варіант 54 (2014 р.)</vt:lpstr>
      <vt:lpstr>Варіант 57 (2014 р.)</vt:lpstr>
      <vt:lpstr>Варіант 60 (2014 р.)</vt:lpstr>
      <vt:lpstr>Варіант 65 (2014 р.)</vt:lpstr>
      <vt:lpstr>Варіант 2 (2015 р.)</vt:lpstr>
      <vt:lpstr>Варіант 2 (2015 р.) продовження розв‘язування</vt:lpstr>
      <vt:lpstr>Список використаних джерел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для устного счёта по теме «Обыкновенные дроби»</dc:title>
  <dc:creator>User</dc:creator>
  <cp:lastModifiedBy>Роман</cp:lastModifiedBy>
  <cp:revision>132</cp:revision>
  <cp:lastPrinted>2015-03-10T05:08:44Z</cp:lastPrinted>
  <dcterms:created xsi:type="dcterms:W3CDTF">2012-02-03T10:05:20Z</dcterms:created>
  <dcterms:modified xsi:type="dcterms:W3CDTF">2016-02-05T15:52:54Z</dcterms:modified>
</cp:coreProperties>
</file>