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321" r:id="rId2"/>
    <p:sldId id="370" r:id="rId3"/>
    <p:sldId id="373" r:id="rId4"/>
    <p:sldId id="395" r:id="rId5"/>
    <p:sldId id="404" r:id="rId6"/>
    <p:sldId id="401" r:id="rId7"/>
    <p:sldId id="400" r:id="rId8"/>
    <p:sldId id="399" r:id="rId9"/>
    <p:sldId id="374" r:id="rId10"/>
    <p:sldId id="375" r:id="rId11"/>
    <p:sldId id="376" r:id="rId12"/>
    <p:sldId id="377" r:id="rId13"/>
    <p:sldId id="378" r:id="rId14"/>
    <p:sldId id="379" r:id="rId15"/>
    <p:sldId id="380" r:id="rId16"/>
    <p:sldId id="381" r:id="rId17"/>
    <p:sldId id="382" r:id="rId18"/>
    <p:sldId id="385" r:id="rId19"/>
    <p:sldId id="386" r:id="rId20"/>
    <p:sldId id="387" r:id="rId21"/>
    <p:sldId id="388" r:id="rId22"/>
    <p:sldId id="389" r:id="rId23"/>
    <p:sldId id="390" r:id="rId24"/>
    <p:sldId id="392" r:id="rId25"/>
    <p:sldId id="402" r:id="rId26"/>
    <p:sldId id="403" r:id="rId27"/>
    <p:sldId id="394" r:id="rId28"/>
  </p:sldIdLst>
  <p:sldSz cx="9144000" cy="6858000" type="screen4x3"/>
  <p:notesSz cx="6888163" cy="100203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FF"/>
    <a:srgbClr val="CCCCFF"/>
    <a:srgbClr val="FF0000"/>
    <a:srgbClr val="CC00FF"/>
    <a:srgbClr val="008000"/>
    <a:srgbClr val="FF00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50" autoAdjust="0"/>
    <p:restoredTop sz="94600" autoAdjust="0"/>
  </p:normalViewPr>
  <p:slideViewPr>
    <p:cSldViewPr>
      <p:cViewPr>
        <p:scale>
          <a:sx n="52" d="100"/>
          <a:sy n="52" d="100"/>
        </p:scale>
        <p:origin x="-1872" y="-4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4" Type="http://schemas.openxmlformats.org/officeDocument/2006/relationships/image" Target="../media/image33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Relationship Id="rId5" Type="http://schemas.openxmlformats.org/officeDocument/2006/relationships/image" Target="../media/image38.wmf"/><Relationship Id="rId4" Type="http://schemas.openxmlformats.org/officeDocument/2006/relationships/image" Target="../media/image37.w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3" Type="http://schemas.openxmlformats.org/officeDocument/2006/relationships/image" Target="../media/image40.wmf"/><Relationship Id="rId7" Type="http://schemas.openxmlformats.org/officeDocument/2006/relationships/image" Target="../media/image43.wmf"/><Relationship Id="rId2" Type="http://schemas.openxmlformats.org/officeDocument/2006/relationships/image" Target="../media/image6.wmf"/><Relationship Id="rId1" Type="http://schemas.openxmlformats.org/officeDocument/2006/relationships/image" Target="../media/image39.wmf"/><Relationship Id="rId6" Type="http://schemas.openxmlformats.org/officeDocument/2006/relationships/image" Target="../media/image8.wmf"/><Relationship Id="rId5" Type="http://schemas.openxmlformats.org/officeDocument/2006/relationships/image" Target="../media/image42.wmf"/><Relationship Id="rId10" Type="http://schemas.openxmlformats.org/officeDocument/2006/relationships/image" Target="../media/image46.wmf"/><Relationship Id="rId4" Type="http://schemas.openxmlformats.org/officeDocument/2006/relationships/image" Target="../media/image41.wmf"/><Relationship Id="rId9" Type="http://schemas.openxmlformats.org/officeDocument/2006/relationships/image" Target="../media/image45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image" Target="../media/image8.wmf"/><Relationship Id="rId1" Type="http://schemas.openxmlformats.org/officeDocument/2006/relationships/image" Target="../media/image47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image" Target="../media/image6.wmf"/><Relationship Id="rId1" Type="http://schemas.openxmlformats.org/officeDocument/2006/relationships/image" Target="../media/image49.wmf"/><Relationship Id="rId5" Type="http://schemas.openxmlformats.org/officeDocument/2006/relationships/image" Target="../media/image51.wmf"/><Relationship Id="rId4" Type="http://schemas.openxmlformats.org/officeDocument/2006/relationships/image" Target="../media/image8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54.wmf"/><Relationship Id="rId2" Type="http://schemas.openxmlformats.org/officeDocument/2006/relationships/image" Target="../media/image53.wmf"/><Relationship Id="rId1" Type="http://schemas.openxmlformats.org/officeDocument/2006/relationships/image" Target="../media/image52.wmf"/><Relationship Id="rId5" Type="http://schemas.openxmlformats.org/officeDocument/2006/relationships/image" Target="../media/image56.wmf"/><Relationship Id="rId4" Type="http://schemas.openxmlformats.org/officeDocument/2006/relationships/image" Target="../media/image55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9.wmf"/><Relationship Id="rId2" Type="http://schemas.openxmlformats.org/officeDocument/2006/relationships/image" Target="../media/image58.wmf"/><Relationship Id="rId1" Type="http://schemas.openxmlformats.org/officeDocument/2006/relationships/image" Target="../media/image57.wmf"/><Relationship Id="rId4" Type="http://schemas.openxmlformats.org/officeDocument/2006/relationships/image" Target="../media/image60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62.wmf"/><Relationship Id="rId2" Type="http://schemas.openxmlformats.org/officeDocument/2006/relationships/image" Target="../media/image8.wmf"/><Relationship Id="rId1" Type="http://schemas.openxmlformats.org/officeDocument/2006/relationships/image" Target="../media/image61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image" Target="../media/image8.wmf"/><Relationship Id="rId1" Type="http://schemas.openxmlformats.org/officeDocument/2006/relationships/image" Target="../media/image47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4" Type="http://schemas.openxmlformats.org/officeDocument/2006/relationships/image" Target="../media/image3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65.wmf"/><Relationship Id="rId2" Type="http://schemas.openxmlformats.org/officeDocument/2006/relationships/image" Target="../media/image64.wmf"/><Relationship Id="rId1" Type="http://schemas.openxmlformats.org/officeDocument/2006/relationships/image" Target="../media/image63.wmf"/><Relationship Id="rId5" Type="http://schemas.openxmlformats.org/officeDocument/2006/relationships/image" Target="../media/image67.wmf"/><Relationship Id="rId4" Type="http://schemas.openxmlformats.org/officeDocument/2006/relationships/image" Target="../media/image66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0.wmf"/><Relationship Id="rId2" Type="http://schemas.openxmlformats.org/officeDocument/2006/relationships/image" Target="../media/image69.wmf"/><Relationship Id="rId1" Type="http://schemas.openxmlformats.org/officeDocument/2006/relationships/image" Target="../media/image68.wmf"/><Relationship Id="rId4" Type="http://schemas.openxmlformats.org/officeDocument/2006/relationships/image" Target="../media/image71.w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3.wmf"/><Relationship Id="rId2" Type="http://schemas.openxmlformats.org/officeDocument/2006/relationships/image" Target="../media/image8.wmf"/><Relationship Id="rId1" Type="http://schemas.openxmlformats.org/officeDocument/2006/relationships/image" Target="../media/image72.wmf"/><Relationship Id="rId5" Type="http://schemas.openxmlformats.org/officeDocument/2006/relationships/image" Target="../media/image75.wmf"/><Relationship Id="rId4" Type="http://schemas.openxmlformats.org/officeDocument/2006/relationships/image" Target="../media/image74.wmf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77.wmf"/><Relationship Id="rId7" Type="http://schemas.openxmlformats.org/officeDocument/2006/relationships/image" Target="../media/image80.wmf"/><Relationship Id="rId2" Type="http://schemas.openxmlformats.org/officeDocument/2006/relationships/image" Target="../media/image6.wmf"/><Relationship Id="rId1" Type="http://schemas.openxmlformats.org/officeDocument/2006/relationships/image" Target="../media/image76.wmf"/><Relationship Id="rId6" Type="http://schemas.openxmlformats.org/officeDocument/2006/relationships/image" Target="../media/image79.wmf"/><Relationship Id="rId5" Type="http://schemas.openxmlformats.org/officeDocument/2006/relationships/image" Target="../media/image78.wmf"/><Relationship Id="rId4" Type="http://schemas.openxmlformats.org/officeDocument/2006/relationships/image" Target="../media/image8.w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83.wmf"/><Relationship Id="rId7" Type="http://schemas.openxmlformats.org/officeDocument/2006/relationships/image" Target="../media/image87.wmf"/><Relationship Id="rId2" Type="http://schemas.openxmlformats.org/officeDocument/2006/relationships/image" Target="../media/image82.wmf"/><Relationship Id="rId1" Type="http://schemas.openxmlformats.org/officeDocument/2006/relationships/image" Target="../media/image81.wmf"/><Relationship Id="rId6" Type="http://schemas.openxmlformats.org/officeDocument/2006/relationships/image" Target="../media/image86.wmf"/><Relationship Id="rId5" Type="http://schemas.openxmlformats.org/officeDocument/2006/relationships/image" Target="../media/image85.wmf"/><Relationship Id="rId4" Type="http://schemas.openxmlformats.org/officeDocument/2006/relationships/image" Target="../media/image84.wmf"/></Relationships>
</file>

<file path=ppt/drawings/_rels/vmlDrawing25.vml.rels><?xml version="1.0" encoding="UTF-8" standalone="yes"?>
<Relationships xmlns="http://schemas.openxmlformats.org/package/2006/relationships"><Relationship Id="rId3" Type="http://schemas.openxmlformats.org/officeDocument/2006/relationships/image" Target="../media/image90.wmf"/><Relationship Id="rId2" Type="http://schemas.openxmlformats.org/officeDocument/2006/relationships/image" Target="../media/image89.wmf"/><Relationship Id="rId1" Type="http://schemas.openxmlformats.org/officeDocument/2006/relationships/image" Target="../media/image88.wmf"/><Relationship Id="rId4" Type="http://schemas.openxmlformats.org/officeDocument/2006/relationships/image" Target="../media/image91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7" Type="http://schemas.openxmlformats.org/officeDocument/2006/relationships/image" Target="../media/image20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6" Type="http://schemas.openxmlformats.org/officeDocument/2006/relationships/image" Target="../media/image19.wmf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8.wmf"/><Relationship Id="rId5" Type="http://schemas.openxmlformats.org/officeDocument/2006/relationships/image" Target="../media/image24.wmf"/><Relationship Id="rId4" Type="http://schemas.openxmlformats.org/officeDocument/2006/relationships/image" Target="../media/image23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8.wmf"/><Relationship Id="rId6" Type="http://schemas.openxmlformats.org/officeDocument/2006/relationships/image" Target="../media/image29.wmf"/><Relationship Id="rId5" Type="http://schemas.openxmlformats.org/officeDocument/2006/relationships/image" Target="../media/image28.wmf"/><Relationship Id="rId4" Type="http://schemas.openxmlformats.org/officeDocument/2006/relationships/image" Target="../media/image2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>
            <a:lvl1pPr defTabSz="966788" eaLnBrk="0" hangingPunct="0">
              <a:defRPr sz="13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2075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>
            <a:lvl1pPr algn="r" defTabSz="966788" eaLnBrk="0" hangingPunct="0">
              <a:defRPr sz="13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17063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b" anchorCtr="0" compatLnSpc="1">
            <a:prstTxWarp prst="textNoShape">
              <a:avLst/>
            </a:prstTxWarp>
          </a:bodyPr>
          <a:lstStyle>
            <a:lvl1pPr defTabSz="966788" eaLnBrk="0" hangingPunct="0">
              <a:defRPr sz="13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2075" y="9517063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b" anchorCtr="0" compatLnSpc="1">
            <a:prstTxWarp prst="textNoShape">
              <a:avLst/>
            </a:prstTxWarp>
          </a:bodyPr>
          <a:lstStyle>
            <a:lvl1pPr algn="r" defTabSz="966788" eaLnBrk="0" hangingPunct="0">
              <a:defRPr sz="1300"/>
            </a:lvl1pPr>
          </a:lstStyle>
          <a:p>
            <a:pPr>
              <a:defRPr/>
            </a:pPr>
            <a:fld id="{4B662423-ED30-41FA-AAEF-3C838A9763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2282864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2075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9800" y="750888"/>
            <a:ext cx="5010150" cy="37576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8975" y="4759325"/>
            <a:ext cx="5510213" cy="451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17063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b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2075" y="9517063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fld id="{01B5E32C-C03B-4F48-B94D-755BCC94B8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887266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52228" name="Дата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2FB2B8-EC0F-42C2-9BFD-A674DEEFEFEC}" type="datetimeFigureOut">
              <a:rPr lang="ru-RU"/>
              <a:pPr>
                <a:defRPr/>
              </a:pPr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9D2E53-AD29-4CDB-8A0B-F2ADB5823E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334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FA0248-F271-4029-86C9-FC0CA2BA7801}" type="datetimeFigureOut">
              <a:rPr lang="ru-RU"/>
              <a:pPr>
                <a:defRPr/>
              </a:pPr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9C951-09C4-464F-AA2E-CD26F96A45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2743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555B37-C370-44E8-97A9-FE52B156085F}" type="datetimeFigureOut">
              <a:rPr lang="ru-RU"/>
              <a:pPr>
                <a:defRPr/>
              </a:pPr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F7BEF9-EC05-4196-8250-61371FCE55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8128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B048E-8F6A-4F60-82DC-A7E814B1F3BA}" type="datetimeFigureOut">
              <a:rPr lang="ru-RU"/>
              <a:pPr>
                <a:defRPr/>
              </a:pPr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F8A37E-8D3E-475F-B29B-C1AC7CFA81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131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FF3BD6-BA2A-49D5-A4CD-D1A6FBB46842}" type="datetimeFigureOut">
              <a:rPr lang="ru-RU"/>
              <a:pPr>
                <a:defRPr/>
              </a:pPr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49BC17-4F31-4899-9F1B-F748D08F3E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0070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6FF84D-ED04-4ADD-A64E-DD37223C36C8}" type="datetimeFigureOut">
              <a:rPr lang="ru-RU"/>
              <a:pPr>
                <a:defRPr/>
              </a:pPr>
              <a:t>05.02.2016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249B64-2496-4B6D-8307-9EAA594938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300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2C1C5A-35A5-4C3B-B59D-FA6760D7B500}" type="datetimeFigureOut">
              <a:rPr lang="ru-RU"/>
              <a:pPr>
                <a:defRPr/>
              </a:pPr>
              <a:t>05.02.2016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342436-842C-4CE9-9B00-153A9B5C52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601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CE539-B516-4008-9455-9F613B705B91}" type="datetimeFigureOut">
              <a:rPr lang="ru-RU"/>
              <a:pPr>
                <a:defRPr/>
              </a:pPr>
              <a:t>05.02.2016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569CC4-2186-4C80-8589-FA96C281F1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1170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BF7388-12C6-4235-BF1F-1F4E3B447F1B}" type="datetimeFigureOut">
              <a:rPr lang="ru-RU"/>
              <a:pPr>
                <a:defRPr/>
              </a:pPr>
              <a:t>05.02.2016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F641AF-B917-4142-BE61-15710A3C78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4425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6E7743-9C46-4E84-9E67-EAF7607D2DA9}" type="datetimeFigureOut">
              <a:rPr lang="ru-RU"/>
              <a:pPr>
                <a:defRPr/>
              </a:pPr>
              <a:t>05.02.2016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B62F9E-8FB0-4094-A7E3-2A39E8D689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6354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0359AA-49A2-4FFC-8CC0-1EE36B8FCF39}" type="datetimeFigureOut">
              <a:rPr lang="ru-RU"/>
              <a:pPr>
                <a:defRPr/>
              </a:pPr>
              <a:t>05.02.2016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5490A3-F200-4111-BFBA-FB024CA4F5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83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152ED00-0A98-47B7-AD71-142860481C63}" type="datetimeFigureOut">
              <a:rPr lang="ru-RU"/>
              <a:pPr>
                <a:defRPr/>
              </a:pPr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1C0D4D3-730B-4D35-888A-0471C7D25B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13" Type="http://schemas.openxmlformats.org/officeDocument/2006/relationships/oleObject" Target="../embeddings/oleObject33.bin"/><Relationship Id="rId3" Type="http://schemas.openxmlformats.org/officeDocument/2006/relationships/oleObject" Target="../embeddings/oleObject28.bin"/><Relationship Id="rId7" Type="http://schemas.openxmlformats.org/officeDocument/2006/relationships/oleObject" Target="../embeddings/oleObject30.bin"/><Relationship Id="rId12" Type="http://schemas.openxmlformats.org/officeDocument/2006/relationships/image" Target="../media/image2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5.wmf"/><Relationship Id="rId11" Type="http://schemas.openxmlformats.org/officeDocument/2006/relationships/oleObject" Target="../embeddings/oleObject32.bin"/><Relationship Id="rId5" Type="http://schemas.openxmlformats.org/officeDocument/2006/relationships/oleObject" Target="../embeddings/oleObject29.bin"/><Relationship Id="rId10" Type="http://schemas.openxmlformats.org/officeDocument/2006/relationships/image" Target="../media/image27.wmf"/><Relationship Id="rId4" Type="http://schemas.openxmlformats.org/officeDocument/2006/relationships/image" Target="../media/image8.wmf"/><Relationship Id="rId9" Type="http://schemas.openxmlformats.org/officeDocument/2006/relationships/oleObject" Target="../embeddings/oleObject31.bin"/><Relationship Id="rId14" Type="http://schemas.openxmlformats.org/officeDocument/2006/relationships/image" Target="../media/image29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oleObject" Target="../embeddings/oleObject34.bin"/><Relationship Id="rId7" Type="http://schemas.openxmlformats.org/officeDocument/2006/relationships/oleObject" Target="../embeddings/oleObject3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1.wmf"/><Relationship Id="rId5" Type="http://schemas.openxmlformats.org/officeDocument/2006/relationships/oleObject" Target="../embeddings/oleObject35.bin"/><Relationship Id="rId10" Type="http://schemas.openxmlformats.org/officeDocument/2006/relationships/image" Target="../media/image33.wmf"/><Relationship Id="rId4" Type="http://schemas.openxmlformats.org/officeDocument/2006/relationships/image" Target="../media/image30.wmf"/><Relationship Id="rId9" Type="http://schemas.openxmlformats.org/officeDocument/2006/relationships/oleObject" Target="../embeddings/oleObject37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3" Type="http://schemas.openxmlformats.org/officeDocument/2006/relationships/oleObject" Target="../embeddings/oleObject38.bin"/><Relationship Id="rId7" Type="http://schemas.openxmlformats.org/officeDocument/2006/relationships/oleObject" Target="../embeddings/oleObject40.bin"/><Relationship Id="rId12" Type="http://schemas.openxmlformats.org/officeDocument/2006/relationships/image" Target="../media/image3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5.wmf"/><Relationship Id="rId11" Type="http://schemas.openxmlformats.org/officeDocument/2006/relationships/oleObject" Target="../embeddings/oleObject42.bin"/><Relationship Id="rId5" Type="http://schemas.openxmlformats.org/officeDocument/2006/relationships/oleObject" Target="../embeddings/oleObject39.bin"/><Relationship Id="rId10" Type="http://schemas.openxmlformats.org/officeDocument/2006/relationships/image" Target="../media/image37.wmf"/><Relationship Id="rId4" Type="http://schemas.openxmlformats.org/officeDocument/2006/relationships/image" Target="../media/image34.wmf"/><Relationship Id="rId9" Type="http://schemas.openxmlformats.org/officeDocument/2006/relationships/oleObject" Target="../embeddings/oleObject41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wmf"/><Relationship Id="rId13" Type="http://schemas.openxmlformats.org/officeDocument/2006/relationships/oleObject" Target="../embeddings/oleObject48.bin"/><Relationship Id="rId18" Type="http://schemas.openxmlformats.org/officeDocument/2006/relationships/image" Target="../media/image44.wmf"/><Relationship Id="rId3" Type="http://schemas.openxmlformats.org/officeDocument/2006/relationships/oleObject" Target="../embeddings/oleObject43.bin"/><Relationship Id="rId21" Type="http://schemas.openxmlformats.org/officeDocument/2006/relationships/oleObject" Target="../embeddings/oleObject52.bin"/><Relationship Id="rId7" Type="http://schemas.openxmlformats.org/officeDocument/2006/relationships/oleObject" Target="../embeddings/oleObject45.bin"/><Relationship Id="rId12" Type="http://schemas.openxmlformats.org/officeDocument/2006/relationships/image" Target="../media/image42.wmf"/><Relationship Id="rId17" Type="http://schemas.openxmlformats.org/officeDocument/2006/relationships/oleObject" Target="../embeddings/oleObject50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3.wmf"/><Relationship Id="rId20" Type="http://schemas.openxmlformats.org/officeDocument/2006/relationships/image" Target="../media/image45.wmf"/><Relationship Id="rId1" Type="http://schemas.openxmlformats.org/officeDocument/2006/relationships/vmlDrawing" Target="../drawings/vmlDrawing12.vml"/><Relationship Id="rId6" Type="http://schemas.openxmlformats.org/officeDocument/2006/relationships/image" Target="../media/image6.wmf"/><Relationship Id="rId11" Type="http://schemas.openxmlformats.org/officeDocument/2006/relationships/oleObject" Target="../embeddings/oleObject47.bin"/><Relationship Id="rId5" Type="http://schemas.openxmlformats.org/officeDocument/2006/relationships/oleObject" Target="../embeddings/oleObject44.bin"/><Relationship Id="rId15" Type="http://schemas.openxmlformats.org/officeDocument/2006/relationships/oleObject" Target="../embeddings/oleObject49.bin"/><Relationship Id="rId10" Type="http://schemas.openxmlformats.org/officeDocument/2006/relationships/image" Target="../media/image41.wmf"/><Relationship Id="rId19" Type="http://schemas.openxmlformats.org/officeDocument/2006/relationships/oleObject" Target="../embeddings/oleObject51.bin"/><Relationship Id="rId4" Type="http://schemas.openxmlformats.org/officeDocument/2006/relationships/image" Target="../media/image39.wmf"/><Relationship Id="rId9" Type="http://schemas.openxmlformats.org/officeDocument/2006/relationships/oleObject" Target="../embeddings/oleObject46.bin"/><Relationship Id="rId14" Type="http://schemas.openxmlformats.org/officeDocument/2006/relationships/image" Target="../media/image8.wmf"/><Relationship Id="rId22" Type="http://schemas.openxmlformats.org/officeDocument/2006/relationships/image" Target="../media/image46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wmf"/><Relationship Id="rId3" Type="http://schemas.openxmlformats.org/officeDocument/2006/relationships/oleObject" Target="../embeddings/oleObject53.bin"/><Relationship Id="rId7" Type="http://schemas.openxmlformats.org/officeDocument/2006/relationships/oleObject" Target="../embeddings/oleObject5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54.bin"/><Relationship Id="rId4" Type="http://schemas.openxmlformats.org/officeDocument/2006/relationships/image" Target="../media/image47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3" Type="http://schemas.openxmlformats.org/officeDocument/2006/relationships/oleObject" Target="../embeddings/oleObject56.bin"/><Relationship Id="rId7" Type="http://schemas.openxmlformats.org/officeDocument/2006/relationships/oleObject" Target="../embeddings/oleObject58.bin"/><Relationship Id="rId12" Type="http://schemas.openxmlformats.org/officeDocument/2006/relationships/image" Target="../media/image5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6.wmf"/><Relationship Id="rId11" Type="http://schemas.openxmlformats.org/officeDocument/2006/relationships/oleObject" Target="../embeddings/oleObject60.bin"/><Relationship Id="rId5" Type="http://schemas.openxmlformats.org/officeDocument/2006/relationships/oleObject" Target="../embeddings/oleObject57.bin"/><Relationship Id="rId10" Type="http://schemas.openxmlformats.org/officeDocument/2006/relationships/image" Target="../media/image8.wmf"/><Relationship Id="rId4" Type="http://schemas.openxmlformats.org/officeDocument/2006/relationships/image" Target="../media/image49.wmf"/><Relationship Id="rId9" Type="http://schemas.openxmlformats.org/officeDocument/2006/relationships/oleObject" Target="../embeddings/oleObject59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wmf"/><Relationship Id="rId3" Type="http://schemas.openxmlformats.org/officeDocument/2006/relationships/oleObject" Target="../embeddings/oleObject61.bin"/><Relationship Id="rId7" Type="http://schemas.openxmlformats.org/officeDocument/2006/relationships/oleObject" Target="../embeddings/oleObject63.bin"/><Relationship Id="rId12" Type="http://schemas.openxmlformats.org/officeDocument/2006/relationships/image" Target="../media/image5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53.wmf"/><Relationship Id="rId11" Type="http://schemas.openxmlformats.org/officeDocument/2006/relationships/oleObject" Target="../embeddings/oleObject65.bin"/><Relationship Id="rId5" Type="http://schemas.openxmlformats.org/officeDocument/2006/relationships/oleObject" Target="../embeddings/oleObject62.bin"/><Relationship Id="rId10" Type="http://schemas.openxmlformats.org/officeDocument/2006/relationships/image" Target="../media/image55.wmf"/><Relationship Id="rId4" Type="http://schemas.openxmlformats.org/officeDocument/2006/relationships/image" Target="../media/image52.wmf"/><Relationship Id="rId9" Type="http://schemas.openxmlformats.org/officeDocument/2006/relationships/oleObject" Target="../embeddings/oleObject64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wmf"/><Relationship Id="rId3" Type="http://schemas.openxmlformats.org/officeDocument/2006/relationships/oleObject" Target="../embeddings/oleObject66.bin"/><Relationship Id="rId7" Type="http://schemas.openxmlformats.org/officeDocument/2006/relationships/oleObject" Target="../embeddings/oleObject6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58.wmf"/><Relationship Id="rId5" Type="http://schemas.openxmlformats.org/officeDocument/2006/relationships/oleObject" Target="../embeddings/oleObject67.bin"/><Relationship Id="rId10" Type="http://schemas.openxmlformats.org/officeDocument/2006/relationships/image" Target="../media/image60.wmf"/><Relationship Id="rId4" Type="http://schemas.openxmlformats.org/officeDocument/2006/relationships/image" Target="../media/image57.wmf"/><Relationship Id="rId9" Type="http://schemas.openxmlformats.org/officeDocument/2006/relationships/oleObject" Target="../embeddings/oleObject69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wmf"/><Relationship Id="rId3" Type="http://schemas.openxmlformats.org/officeDocument/2006/relationships/oleObject" Target="../embeddings/oleObject70.bin"/><Relationship Id="rId7" Type="http://schemas.openxmlformats.org/officeDocument/2006/relationships/oleObject" Target="../embeddings/oleObject7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71.bin"/><Relationship Id="rId4" Type="http://schemas.openxmlformats.org/officeDocument/2006/relationships/image" Target="../media/image61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wmf"/><Relationship Id="rId3" Type="http://schemas.openxmlformats.org/officeDocument/2006/relationships/oleObject" Target="../embeddings/oleObject73.bin"/><Relationship Id="rId7" Type="http://schemas.openxmlformats.org/officeDocument/2006/relationships/oleObject" Target="../embeddings/oleObject7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74.bin"/><Relationship Id="rId4" Type="http://schemas.openxmlformats.org/officeDocument/2006/relationships/image" Target="../media/image47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oleObject" Target="../embeddings/oleObject76.bin"/><Relationship Id="rId7" Type="http://schemas.openxmlformats.org/officeDocument/2006/relationships/oleObject" Target="../embeddings/oleObject7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31.wmf"/><Relationship Id="rId5" Type="http://schemas.openxmlformats.org/officeDocument/2006/relationships/oleObject" Target="../embeddings/oleObject77.bin"/><Relationship Id="rId10" Type="http://schemas.openxmlformats.org/officeDocument/2006/relationships/image" Target="../media/image33.wmf"/><Relationship Id="rId4" Type="http://schemas.openxmlformats.org/officeDocument/2006/relationships/image" Target="../media/image30.wmf"/><Relationship Id="rId9" Type="http://schemas.openxmlformats.org/officeDocument/2006/relationships/oleObject" Target="../embeddings/oleObject79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wmf"/><Relationship Id="rId3" Type="http://schemas.openxmlformats.org/officeDocument/2006/relationships/oleObject" Target="../embeddings/oleObject80.bin"/><Relationship Id="rId7" Type="http://schemas.openxmlformats.org/officeDocument/2006/relationships/oleObject" Target="../embeddings/oleObject82.bin"/><Relationship Id="rId12" Type="http://schemas.openxmlformats.org/officeDocument/2006/relationships/image" Target="../media/image6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64.wmf"/><Relationship Id="rId11" Type="http://schemas.openxmlformats.org/officeDocument/2006/relationships/oleObject" Target="../embeddings/oleObject84.bin"/><Relationship Id="rId5" Type="http://schemas.openxmlformats.org/officeDocument/2006/relationships/oleObject" Target="../embeddings/oleObject81.bin"/><Relationship Id="rId10" Type="http://schemas.openxmlformats.org/officeDocument/2006/relationships/image" Target="../media/image66.wmf"/><Relationship Id="rId4" Type="http://schemas.openxmlformats.org/officeDocument/2006/relationships/image" Target="../media/image63.wmf"/><Relationship Id="rId9" Type="http://schemas.openxmlformats.org/officeDocument/2006/relationships/oleObject" Target="../embeddings/oleObject83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wmf"/><Relationship Id="rId3" Type="http://schemas.openxmlformats.org/officeDocument/2006/relationships/oleObject" Target="../embeddings/oleObject85.bin"/><Relationship Id="rId7" Type="http://schemas.openxmlformats.org/officeDocument/2006/relationships/oleObject" Target="../embeddings/oleObject8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69.wmf"/><Relationship Id="rId5" Type="http://schemas.openxmlformats.org/officeDocument/2006/relationships/oleObject" Target="../embeddings/oleObject86.bin"/><Relationship Id="rId10" Type="http://schemas.openxmlformats.org/officeDocument/2006/relationships/image" Target="../media/image71.wmf"/><Relationship Id="rId4" Type="http://schemas.openxmlformats.org/officeDocument/2006/relationships/image" Target="../media/image68.wmf"/><Relationship Id="rId9" Type="http://schemas.openxmlformats.org/officeDocument/2006/relationships/oleObject" Target="../embeddings/oleObject88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wmf"/><Relationship Id="rId3" Type="http://schemas.openxmlformats.org/officeDocument/2006/relationships/oleObject" Target="../embeddings/oleObject89.bin"/><Relationship Id="rId7" Type="http://schemas.openxmlformats.org/officeDocument/2006/relationships/oleObject" Target="../embeddings/oleObject91.bin"/><Relationship Id="rId12" Type="http://schemas.openxmlformats.org/officeDocument/2006/relationships/image" Target="../media/image7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8.wmf"/><Relationship Id="rId11" Type="http://schemas.openxmlformats.org/officeDocument/2006/relationships/oleObject" Target="../embeddings/oleObject93.bin"/><Relationship Id="rId5" Type="http://schemas.openxmlformats.org/officeDocument/2006/relationships/oleObject" Target="../embeddings/oleObject90.bin"/><Relationship Id="rId10" Type="http://schemas.openxmlformats.org/officeDocument/2006/relationships/image" Target="../media/image74.wmf"/><Relationship Id="rId4" Type="http://schemas.openxmlformats.org/officeDocument/2006/relationships/image" Target="../media/image72.wmf"/><Relationship Id="rId9" Type="http://schemas.openxmlformats.org/officeDocument/2006/relationships/oleObject" Target="../embeddings/oleObject92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wmf"/><Relationship Id="rId13" Type="http://schemas.openxmlformats.org/officeDocument/2006/relationships/oleObject" Target="../embeddings/oleObject99.bin"/><Relationship Id="rId3" Type="http://schemas.openxmlformats.org/officeDocument/2006/relationships/oleObject" Target="../embeddings/oleObject94.bin"/><Relationship Id="rId7" Type="http://schemas.openxmlformats.org/officeDocument/2006/relationships/oleObject" Target="../embeddings/oleObject96.bin"/><Relationship Id="rId12" Type="http://schemas.openxmlformats.org/officeDocument/2006/relationships/image" Target="../media/image78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80.wmf"/><Relationship Id="rId1" Type="http://schemas.openxmlformats.org/officeDocument/2006/relationships/vmlDrawing" Target="../drawings/vmlDrawing23.vml"/><Relationship Id="rId6" Type="http://schemas.openxmlformats.org/officeDocument/2006/relationships/image" Target="../media/image6.wmf"/><Relationship Id="rId11" Type="http://schemas.openxmlformats.org/officeDocument/2006/relationships/oleObject" Target="../embeddings/oleObject98.bin"/><Relationship Id="rId5" Type="http://schemas.openxmlformats.org/officeDocument/2006/relationships/oleObject" Target="../embeddings/oleObject95.bin"/><Relationship Id="rId15" Type="http://schemas.openxmlformats.org/officeDocument/2006/relationships/oleObject" Target="../embeddings/oleObject100.bin"/><Relationship Id="rId10" Type="http://schemas.openxmlformats.org/officeDocument/2006/relationships/image" Target="../media/image8.wmf"/><Relationship Id="rId4" Type="http://schemas.openxmlformats.org/officeDocument/2006/relationships/image" Target="../media/image76.wmf"/><Relationship Id="rId9" Type="http://schemas.openxmlformats.org/officeDocument/2006/relationships/oleObject" Target="../embeddings/oleObject97.bin"/><Relationship Id="rId14" Type="http://schemas.openxmlformats.org/officeDocument/2006/relationships/image" Target="../media/image79.w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wmf"/><Relationship Id="rId13" Type="http://schemas.openxmlformats.org/officeDocument/2006/relationships/oleObject" Target="../embeddings/oleObject106.bin"/><Relationship Id="rId3" Type="http://schemas.openxmlformats.org/officeDocument/2006/relationships/oleObject" Target="../embeddings/oleObject101.bin"/><Relationship Id="rId7" Type="http://schemas.openxmlformats.org/officeDocument/2006/relationships/oleObject" Target="../embeddings/oleObject103.bin"/><Relationship Id="rId12" Type="http://schemas.openxmlformats.org/officeDocument/2006/relationships/image" Target="../media/image85.wmf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87.wmf"/><Relationship Id="rId1" Type="http://schemas.openxmlformats.org/officeDocument/2006/relationships/vmlDrawing" Target="../drawings/vmlDrawing24.vml"/><Relationship Id="rId6" Type="http://schemas.openxmlformats.org/officeDocument/2006/relationships/image" Target="../media/image82.wmf"/><Relationship Id="rId11" Type="http://schemas.openxmlformats.org/officeDocument/2006/relationships/oleObject" Target="../embeddings/oleObject105.bin"/><Relationship Id="rId5" Type="http://schemas.openxmlformats.org/officeDocument/2006/relationships/oleObject" Target="../embeddings/oleObject102.bin"/><Relationship Id="rId15" Type="http://schemas.openxmlformats.org/officeDocument/2006/relationships/oleObject" Target="../embeddings/oleObject107.bin"/><Relationship Id="rId10" Type="http://schemas.openxmlformats.org/officeDocument/2006/relationships/image" Target="../media/image84.wmf"/><Relationship Id="rId4" Type="http://schemas.openxmlformats.org/officeDocument/2006/relationships/image" Target="../media/image81.wmf"/><Relationship Id="rId9" Type="http://schemas.openxmlformats.org/officeDocument/2006/relationships/oleObject" Target="../embeddings/oleObject104.bin"/><Relationship Id="rId14" Type="http://schemas.openxmlformats.org/officeDocument/2006/relationships/image" Target="../media/image86.w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wmf"/><Relationship Id="rId3" Type="http://schemas.openxmlformats.org/officeDocument/2006/relationships/oleObject" Target="../embeddings/oleObject108.bin"/><Relationship Id="rId7" Type="http://schemas.openxmlformats.org/officeDocument/2006/relationships/oleObject" Target="../embeddings/oleObject110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5.vml"/><Relationship Id="rId6" Type="http://schemas.openxmlformats.org/officeDocument/2006/relationships/image" Target="../media/image89.wmf"/><Relationship Id="rId5" Type="http://schemas.openxmlformats.org/officeDocument/2006/relationships/oleObject" Target="../embeddings/oleObject109.bin"/><Relationship Id="rId10" Type="http://schemas.openxmlformats.org/officeDocument/2006/relationships/image" Target="../media/image91.wmf"/><Relationship Id="rId4" Type="http://schemas.openxmlformats.org/officeDocument/2006/relationships/image" Target="../media/image88.wmf"/><Relationship Id="rId9" Type="http://schemas.openxmlformats.org/officeDocument/2006/relationships/oleObject" Target="../embeddings/oleObject111.bin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4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6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6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8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11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13" Type="http://schemas.openxmlformats.org/officeDocument/2006/relationships/oleObject" Target="../embeddings/oleObject21.bin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12" Type="http://schemas.openxmlformats.org/officeDocument/2006/relationships/image" Target="../media/image18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0.wmf"/><Relationship Id="rId1" Type="http://schemas.openxmlformats.org/officeDocument/2006/relationships/vmlDrawing" Target="../drawings/vmlDrawing7.vml"/><Relationship Id="rId6" Type="http://schemas.openxmlformats.org/officeDocument/2006/relationships/image" Target="../media/image15.wmf"/><Relationship Id="rId11" Type="http://schemas.openxmlformats.org/officeDocument/2006/relationships/oleObject" Target="../embeddings/oleObject20.bin"/><Relationship Id="rId5" Type="http://schemas.openxmlformats.org/officeDocument/2006/relationships/oleObject" Target="../embeddings/oleObject17.bin"/><Relationship Id="rId15" Type="http://schemas.openxmlformats.org/officeDocument/2006/relationships/oleObject" Target="../embeddings/oleObject22.bin"/><Relationship Id="rId10" Type="http://schemas.openxmlformats.org/officeDocument/2006/relationships/image" Target="../media/image17.wmf"/><Relationship Id="rId4" Type="http://schemas.openxmlformats.org/officeDocument/2006/relationships/image" Target="../media/image14.wmf"/><Relationship Id="rId9" Type="http://schemas.openxmlformats.org/officeDocument/2006/relationships/oleObject" Target="../embeddings/oleObject19.bin"/><Relationship Id="rId14" Type="http://schemas.openxmlformats.org/officeDocument/2006/relationships/image" Target="../media/image19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oleObject" Target="../embeddings/oleObject23.bin"/><Relationship Id="rId7" Type="http://schemas.openxmlformats.org/officeDocument/2006/relationships/oleObject" Target="../embeddings/oleObject25.bin"/><Relationship Id="rId12" Type="http://schemas.openxmlformats.org/officeDocument/2006/relationships/image" Target="../media/image2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1.wmf"/><Relationship Id="rId11" Type="http://schemas.openxmlformats.org/officeDocument/2006/relationships/oleObject" Target="../embeddings/oleObject27.bin"/><Relationship Id="rId5" Type="http://schemas.openxmlformats.org/officeDocument/2006/relationships/oleObject" Target="../embeddings/oleObject24.bin"/><Relationship Id="rId10" Type="http://schemas.openxmlformats.org/officeDocument/2006/relationships/image" Target="../media/image23.wmf"/><Relationship Id="rId4" Type="http://schemas.openxmlformats.org/officeDocument/2006/relationships/image" Target="../media/image8.wmf"/><Relationship Id="rId9" Type="http://schemas.openxmlformats.org/officeDocument/2006/relationships/oleObject" Target="../embeddings/oleObject2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50" y="1000125"/>
            <a:ext cx="7851775" cy="134302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/>
            </a:r>
            <a:br>
              <a:rPr lang="uk-UA" b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</a:br>
            <a:r>
              <a:rPr lang="uk-UA" b="1" dirty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/>
            </a:r>
            <a:br>
              <a:rPr lang="uk-UA" b="1" dirty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</a:br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Розділ 5</a:t>
            </a:r>
            <a:br>
              <a:rPr lang="uk-UA" b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</a:br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“Арифметична  прогресія”</a:t>
            </a:r>
            <a:endParaRPr lang="uk-UA" b="1" dirty="0">
              <a:solidFill>
                <a:schemeClr val="accent1">
                  <a:lumMod val="7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205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8688" y="2857500"/>
            <a:ext cx="7643812" cy="1143000"/>
          </a:xfrm>
        </p:spPr>
        <p:txBody>
          <a:bodyPr/>
          <a:lstStyle/>
          <a:p>
            <a:endParaRPr lang="uk-UA" sz="2800" b="1" smtClean="0">
              <a:solidFill>
                <a:srgbClr val="FF0000"/>
              </a:solidFill>
              <a:latin typeface="Bookman Old Style" pitchFamily="18" charset="0"/>
            </a:endParaRPr>
          </a:p>
          <a:p>
            <a:r>
              <a:rPr lang="uk-UA" sz="2800" b="1" smtClean="0">
                <a:solidFill>
                  <a:srgbClr val="FF0000"/>
                </a:solidFill>
                <a:latin typeface="Bookman Old Style" pitchFamily="18" charset="0"/>
              </a:rPr>
              <a:t>Матеріал для підготовки </a:t>
            </a:r>
          </a:p>
          <a:p>
            <a:r>
              <a:rPr lang="uk-UA" sz="2800" b="1" smtClean="0">
                <a:solidFill>
                  <a:srgbClr val="FF0000"/>
                </a:solidFill>
                <a:latin typeface="Bookman Old Style" pitchFamily="18" charset="0"/>
              </a:rPr>
              <a:t>до ДПА в 9 класі</a:t>
            </a:r>
            <a:endParaRPr lang="ru-RU" sz="2800" b="1" smtClean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3347863" y="6165303"/>
            <a:ext cx="3672409" cy="587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25000" lnSpcReduction="2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/>
            </a:r>
            <a:br>
              <a:rPr lang="uk-UA" b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</a:br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/>
            </a:r>
            <a:br>
              <a:rPr lang="uk-UA" b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</a:br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 </a:t>
            </a:r>
            <a:br>
              <a:rPr lang="uk-UA" b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</a:br>
            <a:r>
              <a:rPr lang="uk-UA" sz="8000" b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2016</a:t>
            </a:r>
            <a:endParaRPr lang="uk-UA" b="1" dirty="0">
              <a:solidFill>
                <a:schemeClr val="accent1">
                  <a:lumMod val="7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4178244" y="5645426"/>
            <a:ext cx="4932040" cy="694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25000" lnSpcReduction="20000"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/>
            </a:r>
            <a:br>
              <a:rPr lang="uk-UA" b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</a:br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/>
            </a:r>
            <a:br>
              <a:rPr lang="uk-UA" b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</a:br>
            <a:r>
              <a:rPr lang="uk-UA" sz="11200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Підготувала </a:t>
            </a:r>
            <a:r>
              <a:rPr lang="uk-UA" sz="11200" dirty="0" err="1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Сапко</a:t>
            </a:r>
            <a:r>
              <a:rPr lang="uk-UA" sz="11200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 Н.О.</a:t>
            </a:r>
            <a:endParaRPr lang="uk-UA" sz="11200" dirty="0">
              <a:solidFill>
                <a:schemeClr val="accent1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742950" y="1"/>
            <a:ext cx="8229600" cy="764703"/>
          </a:xfrm>
        </p:spPr>
        <p:txBody>
          <a:bodyPr/>
          <a:lstStyle/>
          <a:p>
            <a:r>
              <a:rPr lang="uk-UA" sz="3600" b="1" dirty="0" smtClean="0">
                <a:solidFill>
                  <a:srgbClr val="0070C0"/>
                </a:solidFill>
                <a:latin typeface="Bookman Old Style" pitchFamily="18" charset="0"/>
              </a:rPr>
              <a:t>Варіант 8 (2014 р.) 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39552" y="2444740"/>
            <a:ext cx="532859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uk-UA" sz="2800" b="1" dirty="0">
                <a:latin typeface="Bookman Old Style" pitchFamily="18" charset="0"/>
                <a:cs typeface="Times New Roman" pitchFamily="18" charset="0"/>
              </a:rPr>
              <a:t>Розв'язання</a:t>
            </a:r>
            <a:endParaRPr lang="ru-RU" sz="2800" b="1" dirty="0">
              <a:latin typeface="Bookman Old Style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9930572"/>
              </p:ext>
            </p:extLst>
          </p:nvPr>
        </p:nvGraphicFramePr>
        <p:xfrm>
          <a:off x="4979089" y="2598433"/>
          <a:ext cx="3593411" cy="10407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51" name="Equation" r:id="rId3" imgW="1358310" imgH="393529" progId="Equation.3">
                  <p:embed/>
                </p:oleObj>
              </mc:Choice>
              <mc:Fallback>
                <p:oleObj name="Equation" r:id="rId3" imgW="1358310" imgH="393529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79089" y="2598433"/>
                        <a:ext cx="3593411" cy="10407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3108184"/>
              </p:ext>
            </p:extLst>
          </p:nvPr>
        </p:nvGraphicFramePr>
        <p:xfrm>
          <a:off x="4849758" y="3462486"/>
          <a:ext cx="4067175" cy="1042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52" name="Equation" r:id="rId5" imgW="1536033" imgH="393529" progId="Equation.DSMT4">
                  <p:embed/>
                </p:oleObj>
              </mc:Choice>
              <mc:Fallback>
                <p:oleObj name="Equation" r:id="rId5" imgW="1536033" imgH="393529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9758" y="3462486"/>
                        <a:ext cx="4067175" cy="1042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0249900"/>
              </p:ext>
            </p:extLst>
          </p:nvPr>
        </p:nvGraphicFramePr>
        <p:xfrm>
          <a:off x="4857750" y="4445645"/>
          <a:ext cx="3362325" cy="538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53" name="Equation" r:id="rId7" imgW="1269449" imgH="203112" progId="Equation.3">
                  <p:embed/>
                </p:oleObj>
              </mc:Choice>
              <mc:Fallback>
                <p:oleObj name="Equation" r:id="rId7" imgW="1269449" imgH="203112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7750" y="4445645"/>
                        <a:ext cx="3362325" cy="538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9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284005"/>
              </p:ext>
            </p:extLst>
          </p:nvPr>
        </p:nvGraphicFramePr>
        <p:xfrm>
          <a:off x="5048250" y="5085184"/>
          <a:ext cx="2989263" cy="63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54" name="Equation" r:id="rId9" imgW="1079500" imgH="228600" progId="Equation.3">
                  <p:embed/>
                </p:oleObj>
              </mc:Choice>
              <mc:Fallback>
                <p:oleObj name="Equation" r:id="rId9" imgW="1079500" imgH="2286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48250" y="5085184"/>
                        <a:ext cx="2989263" cy="631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0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5279185"/>
              </p:ext>
            </p:extLst>
          </p:nvPr>
        </p:nvGraphicFramePr>
        <p:xfrm>
          <a:off x="5076056" y="5836444"/>
          <a:ext cx="1177925" cy="471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55" name="Equation" r:id="rId11" imgW="444114" imgH="177646" progId="Equation.3">
                  <p:embed/>
                </p:oleObj>
              </mc:Choice>
              <mc:Fallback>
                <p:oleObj name="Equation" r:id="rId11" imgW="444114" imgH="177646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6056" y="5836444"/>
                        <a:ext cx="1177925" cy="471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000125" y="6072188"/>
            <a:ext cx="66436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/>
            <a:r>
              <a:rPr lang="uk-UA" sz="2800" b="1" dirty="0">
                <a:latin typeface="Bookman Old Style" pitchFamily="18" charset="0"/>
                <a:cs typeface="Times New Roman" pitchFamily="18" charset="0"/>
              </a:rPr>
              <a:t>Відповідь: 16.</a:t>
            </a:r>
            <a:endParaRPr lang="ru-RU" sz="2800" b="1" dirty="0"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14" name="Объект 2"/>
          <p:cNvSpPr>
            <a:spLocks noGrp="1"/>
          </p:cNvSpPr>
          <p:nvPr>
            <p:ph idx="4294967295"/>
          </p:nvPr>
        </p:nvSpPr>
        <p:spPr>
          <a:xfrm>
            <a:off x="601250" y="649232"/>
            <a:ext cx="8494712" cy="1795508"/>
          </a:xfrm>
          <a:solidFill>
            <a:schemeClr val="bg2"/>
          </a:solidFill>
        </p:spPr>
        <p:txBody>
          <a:bodyPr/>
          <a:lstStyle/>
          <a:p>
            <a:pPr marL="0" indent="0">
              <a:buNone/>
            </a:pPr>
            <a:r>
              <a:rPr lang="uk-UA" sz="2800" dirty="0" smtClean="0">
                <a:latin typeface="Bookman Old Style" pitchFamily="18" charset="0"/>
              </a:rPr>
              <a:t>2.3. Перший член арифметичної</a:t>
            </a:r>
            <a:r>
              <a:rPr lang="ru-RU" sz="2800" dirty="0" smtClean="0">
                <a:latin typeface="Bookman Old Style" pitchFamily="18" charset="0"/>
              </a:rPr>
              <a:t> </a:t>
            </a:r>
            <a:r>
              <a:rPr lang="ru-RU" sz="2800" dirty="0" err="1" smtClean="0">
                <a:latin typeface="Bookman Old Style" pitchFamily="18" charset="0"/>
              </a:rPr>
              <a:t>прогресії</a:t>
            </a:r>
            <a:r>
              <a:rPr lang="ru-RU" sz="2800" dirty="0" smtClean="0">
                <a:latin typeface="Bookman Old Style" pitchFamily="18" charset="0"/>
              </a:rPr>
              <a:t>                  </a:t>
            </a:r>
          </a:p>
          <a:p>
            <a:pPr marL="0" indent="0">
              <a:buNone/>
            </a:pPr>
            <a:r>
              <a:rPr lang="ru-RU" sz="2800" dirty="0">
                <a:latin typeface="Bookman Old Style" pitchFamily="18" charset="0"/>
              </a:rPr>
              <a:t> </a:t>
            </a:r>
            <a:r>
              <a:rPr lang="ru-RU" sz="2800" dirty="0" smtClean="0">
                <a:latin typeface="Bookman Old Style" pitchFamily="18" charset="0"/>
              </a:rPr>
              <a:t>          а </a:t>
            </a:r>
            <a:r>
              <a:rPr lang="ru-RU" sz="2800" dirty="0" err="1" smtClean="0">
                <a:latin typeface="Bookman Old Style" pitchFamily="18" charset="0"/>
              </a:rPr>
              <a:t>різниця</a:t>
            </a:r>
            <a:r>
              <a:rPr lang="ru-RU" sz="2800" dirty="0" smtClean="0">
                <a:latin typeface="Bookman Old Style" pitchFamily="18" charset="0"/>
              </a:rPr>
              <a:t>  </a:t>
            </a:r>
            <a:r>
              <a:rPr lang="en-US" sz="2800" i="1" dirty="0" smtClean="0">
                <a:latin typeface="Bookman Old Style" pitchFamily="18" charset="0"/>
              </a:rPr>
              <a:t>d</a:t>
            </a:r>
            <a:r>
              <a:rPr lang="en-US" sz="2800" dirty="0" smtClean="0">
                <a:latin typeface="Bookman Old Style" pitchFamily="18" charset="0"/>
              </a:rPr>
              <a:t> = -</a:t>
            </a:r>
            <a:r>
              <a:rPr lang="uk-UA" sz="2800" dirty="0" smtClean="0">
                <a:latin typeface="Bookman Old Style" pitchFamily="18" charset="0"/>
              </a:rPr>
              <a:t>2</a:t>
            </a:r>
            <a:r>
              <a:rPr lang="en-US" sz="2800" dirty="0" smtClean="0">
                <a:latin typeface="Bookman Old Style" pitchFamily="18" charset="0"/>
              </a:rPr>
              <a:t>.</a:t>
            </a:r>
            <a:r>
              <a:rPr lang="ru-RU" sz="2800" dirty="0" smtClean="0">
                <a:latin typeface="Bookman Old Style" pitchFamily="18" charset="0"/>
              </a:rPr>
              <a:t> </a:t>
            </a:r>
            <a:r>
              <a:rPr lang="ru-RU" sz="2800" dirty="0" err="1" smtClean="0">
                <a:latin typeface="Bookman Old Style" pitchFamily="18" charset="0"/>
              </a:rPr>
              <a:t>Скільки</a:t>
            </a:r>
            <a:r>
              <a:rPr lang="ru-RU" sz="2800" dirty="0" smtClean="0">
                <a:latin typeface="Bookman Old Style" pitchFamily="18" charset="0"/>
              </a:rPr>
              <a:t> треба </a:t>
            </a:r>
            <a:r>
              <a:rPr lang="ru-RU" sz="2800" dirty="0" err="1" smtClean="0">
                <a:latin typeface="Bookman Old Style" pitchFamily="18" charset="0"/>
              </a:rPr>
              <a:t>взяти</a:t>
            </a:r>
            <a:r>
              <a:rPr lang="ru-RU" sz="2800" dirty="0" smtClean="0">
                <a:latin typeface="Bookman Old Style" pitchFamily="18" charset="0"/>
              </a:rPr>
              <a:t> перших </a:t>
            </a:r>
            <a:r>
              <a:rPr lang="ru-RU" sz="2800" dirty="0" err="1" smtClean="0">
                <a:latin typeface="Bookman Old Style" pitchFamily="18" charset="0"/>
              </a:rPr>
              <a:t>членів</a:t>
            </a:r>
            <a:r>
              <a:rPr lang="ru-RU" sz="2800" dirty="0" smtClean="0">
                <a:latin typeface="Bookman Old Style" pitchFamily="18" charset="0"/>
              </a:rPr>
              <a:t> </a:t>
            </a:r>
            <a:r>
              <a:rPr lang="ru-RU" sz="2800" dirty="0" err="1" smtClean="0">
                <a:latin typeface="Bookman Old Style" pitchFamily="18" charset="0"/>
              </a:rPr>
              <a:t>прогресії</a:t>
            </a:r>
            <a:r>
              <a:rPr lang="ru-RU" sz="2800" dirty="0" smtClean="0">
                <a:latin typeface="Bookman Old Style" pitchFamily="18" charset="0"/>
              </a:rPr>
              <a:t>,  </a:t>
            </a:r>
            <a:r>
              <a:rPr lang="ru-RU" sz="2800" dirty="0" err="1" smtClean="0">
                <a:latin typeface="Bookman Old Style" pitchFamily="18" charset="0"/>
              </a:rPr>
              <a:t>щоб</a:t>
            </a:r>
            <a:r>
              <a:rPr lang="ru-RU" sz="2800" dirty="0" smtClean="0">
                <a:latin typeface="Bookman Old Style" pitchFamily="18" charset="0"/>
              </a:rPr>
              <a:t> </a:t>
            </a:r>
            <a:r>
              <a:rPr lang="ru-RU" sz="2800" dirty="0" err="1" smtClean="0">
                <a:latin typeface="Bookman Old Style" pitchFamily="18" charset="0"/>
              </a:rPr>
              <a:t>їх</a:t>
            </a:r>
            <a:r>
              <a:rPr lang="ru-RU" sz="2800" dirty="0" smtClean="0">
                <a:latin typeface="Bookman Old Style" pitchFamily="18" charset="0"/>
              </a:rPr>
              <a:t> сума </a:t>
            </a:r>
            <a:r>
              <a:rPr lang="ru-RU" sz="2800" dirty="0" err="1" smtClean="0">
                <a:latin typeface="Bookman Old Style" pitchFamily="18" charset="0"/>
              </a:rPr>
              <a:t>дорівнювала</a:t>
            </a:r>
            <a:r>
              <a:rPr lang="ru-RU" sz="2800" dirty="0" smtClean="0">
                <a:latin typeface="Bookman Old Style" pitchFamily="18" charset="0"/>
              </a:rPr>
              <a:t> -48.</a:t>
            </a:r>
            <a:endParaRPr lang="ru-RU" sz="2800" dirty="0">
              <a:solidFill>
                <a:srgbClr val="0070C0"/>
              </a:solidFill>
              <a:latin typeface="Bookman Old Style" pitchFamily="18" charset="0"/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0963418"/>
              </p:ext>
            </p:extLst>
          </p:nvPr>
        </p:nvGraphicFramePr>
        <p:xfrm>
          <a:off x="649288" y="1124744"/>
          <a:ext cx="1211549" cy="5573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56" name="Equation" r:id="rId13" imgW="495000" imgH="228600" progId="Equation.DSMT4">
                  <p:embed/>
                </p:oleObj>
              </mc:Choice>
              <mc:Fallback>
                <p:oleObj name="Equation" r:id="rId13" imgW="495000" imgH="2286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9288" y="1124744"/>
                        <a:ext cx="1211549" cy="55737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742950" y="188913"/>
            <a:ext cx="8229600" cy="863600"/>
          </a:xfrm>
        </p:spPr>
        <p:txBody>
          <a:bodyPr/>
          <a:lstStyle/>
          <a:p>
            <a:r>
              <a:rPr lang="uk-UA" sz="3600" b="1" dirty="0" smtClean="0">
                <a:solidFill>
                  <a:srgbClr val="0070C0"/>
                </a:solidFill>
                <a:latin typeface="Bookman Old Style" pitchFamily="18" charset="0"/>
              </a:rPr>
              <a:t>Варіант 10 (2014 р.)</a:t>
            </a:r>
          </a:p>
        </p:txBody>
      </p:sp>
      <p:graphicFrame>
        <p:nvGraphicFramePr>
          <p:cNvPr id="13315" name="Object 2"/>
          <p:cNvGraphicFramePr>
            <a:graphicFrameLocks noChangeAspect="1"/>
          </p:cNvGraphicFramePr>
          <p:nvPr/>
        </p:nvGraphicFramePr>
        <p:xfrm>
          <a:off x="1643063" y="3786188"/>
          <a:ext cx="4740275" cy="74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38" name="Equation" r:id="rId3" imgW="1371600" imgH="215900" progId="Equation.3">
                  <p:embed/>
                </p:oleObj>
              </mc:Choice>
              <mc:Fallback>
                <p:oleObj name="Equation" r:id="rId3" imgW="1371600" imgH="2159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3063" y="3786188"/>
                        <a:ext cx="4740275" cy="746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4" name="Object 4"/>
          <p:cNvGraphicFramePr>
            <a:graphicFrameLocks noChangeAspect="1"/>
          </p:cNvGraphicFramePr>
          <p:nvPr/>
        </p:nvGraphicFramePr>
        <p:xfrm>
          <a:off x="1643063" y="3143250"/>
          <a:ext cx="4008437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39" name="Equation" r:id="rId5" imgW="1129810" imgH="203112" progId="Equation.3">
                  <p:embed/>
                </p:oleObj>
              </mc:Choice>
              <mc:Fallback>
                <p:oleObj name="Equation" r:id="rId5" imgW="1129810" imgH="203112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3063" y="3143250"/>
                        <a:ext cx="4008437" cy="720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42416" y="2665635"/>
            <a:ext cx="7429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uk-UA" sz="2800" b="1" dirty="0">
                <a:latin typeface="Bookman Old Style" pitchFamily="18" charset="0"/>
                <a:cs typeface="Times New Roman" pitchFamily="18" charset="0"/>
              </a:rPr>
              <a:t>Розв'язання</a:t>
            </a:r>
            <a:endParaRPr lang="ru-RU" sz="2800" b="1" dirty="0">
              <a:latin typeface="Bookman Old Style" pitchFamily="18" charset="0"/>
              <a:cs typeface="Times New Roman" pitchFamily="18" charset="0"/>
            </a:endParaRPr>
          </a:p>
        </p:txBody>
      </p:sp>
      <p:graphicFrame>
        <p:nvGraphicFramePr>
          <p:cNvPr id="15366" name="Object 2"/>
          <p:cNvGraphicFramePr>
            <a:graphicFrameLocks noChangeAspect="1"/>
          </p:cNvGraphicFramePr>
          <p:nvPr/>
        </p:nvGraphicFramePr>
        <p:xfrm>
          <a:off x="2241550" y="4521200"/>
          <a:ext cx="3686175" cy="703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40" name="Equation" r:id="rId7" imgW="1066337" imgH="203112" progId="Equation.3">
                  <p:embed/>
                </p:oleObj>
              </mc:Choice>
              <mc:Fallback>
                <p:oleObj name="Equation" r:id="rId7" imgW="1066337" imgH="203112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1550" y="4521200"/>
                        <a:ext cx="3686175" cy="703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7" name="Object 2"/>
          <p:cNvGraphicFramePr>
            <a:graphicFrameLocks noChangeAspect="1"/>
          </p:cNvGraphicFramePr>
          <p:nvPr/>
        </p:nvGraphicFramePr>
        <p:xfrm>
          <a:off x="3357563" y="5072063"/>
          <a:ext cx="1535112" cy="61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41" name="Equation" r:id="rId9" imgW="444114" imgH="177646" progId="Equation.3">
                  <p:embed/>
                </p:oleObj>
              </mc:Choice>
              <mc:Fallback>
                <p:oleObj name="Equation" r:id="rId9" imgW="444114" imgH="177646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7563" y="5072063"/>
                        <a:ext cx="1535112" cy="615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14375" y="6000750"/>
            <a:ext cx="7429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uk-UA" sz="2800" b="1" dirty="0">
                <a:latin typeface="Bookman Old Style" pitchFamily="18" charset="0"/>
                <a:cs typeface="Times New Roman" pitchFamily="18" charset="0"/>
              </a:rPr>
              <a:t>Відповідь:</a:t>
            </a:r>
            <a:r>
              <a:rPr lang="uk-UA" sz="2800" dirty="0">
                <a:latin typeface="Bookman Old Style" pitchFamily="18" charset="0"/>
                <a:cs typeface="Times New Roman" pitchFamily="18" charset="0"/>
              </a:rPr>
              <a:t> 12</a:t>
            </a:r>
            <a:endParaRPr lang="ru-RU" sz="2800" b="1" dirty="0"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idx="4294967295"/>
          </p:nvPr>
        </p:nvSpPr>
        <p:spPr>
          <a:xfrm>
            <a:off x="812731" y="980728"/>
            <a:ext cx="8223765" cy="1512167"/>
          </a:xfrm>
          <a:solidFill>
            <a:schemeClr val="bg2"/>
          </a:solidFill>
        </p:spPr>
        <p:txBody>
          <a:bodyPr/>
          <a:lstStyle/>
          <a:p>
            <a:pPr marL="0" indent="0">
              <a:buNone/>
            </a:pPr>
            <a:r>
              <a:rPr lang="uk-UA" dirty="0" smtClean="0">
                <a:latin typeface="Bookman Old Style" pitchFamily="18" charset="0"/>
              </a:rPr>
              <a:t>2.3. Знайдіть номер члена  </a:t>
            </a:r>
            <a:r>
              <a:rPr lang="uk-UA" dirty="0" err="1" smtClean="0">
                <a:latin typeface="Bookman Old Style" pitchFamily="18" charset="0"/>
              </a:rPr>
              <a:t>арифме-тичної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прогресії</a:t>
            </a:r>
            <a:r>
              <a:rPr lang="ru-RU" dirty="0" smtClean="0">
                <a:latin typeface="Bookman Old Style" pitchFamily="18" charset="0"/>
              </a:rPr>
              <a:t>  8,1; 8,5; 8,9; ..</a:t>
            </a:r>
            <a:r>
              <a:rPr lang="en-US" dirty="0" smtClean="0">
                <a:latin typeface="Bookman Old Style" pitchFamily="18" charset="0"/>
              </a:rPr>
              <a:t>.</a:t>
            </a:r>
            <a:r>
              <a:rPr lang="ru-RU" dirty="0" smtClean="0">
                <a:latin typeface="Bookman Old Style" pitchFamily="18" charset="0"/>
              </a:rPr>
              <a:t>, </a:t>
            </a:r>
            <a:r>
              <a:rPr lang="ru-RU" dirty="0" err="1" smtClean="0">
                <a:latin typeface="Bookman Old Style" pitchFamily="18" charset="0"/>
              </a:rPr>
              <a:t>який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дорівнює</a:t>
            </a:r>
            <a:r>
              <a:rPr lang="ru-RU" dirty="0" smtClean="0">
                <a:latin typeface="Bookman Old Style" pitchFamily="18" charset="0"/>
              </a:rPr>
              <a:t> 12,5.</a:t>
            </a:r>
            <a:r>
              <a:rPr lang="ru-RU" dirty="0" smtClean="0">
                <a:solidFill>
                  <a:srgbClr val="0070C0"/>
                </a:solidFill>
                <a:latin typeface="Bookman Old Style" pitchFamily="18" charset="0"/>
              </a:rPr>
              <a:t> </a:t>
            </a:r>
            <a:endParaRPr lang="ru-RU" dirty="0">
              <a:solidFill>
                <a:srgbClr val="0070C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714375" y="1"/>
            <a:ext cx="7972425" cy="836712"/>
          </a:xfrm>
        </p:spPr>
        <p:txBody>
          <a:bodyPr/>
          <a:lstStyle/>
          <a:p>
            <a:r>
              <a:rPr lang="uk-UA" sz="3600" b="1" dirty="0" smtClean="0">
                <a:solidFill>
                  <a:srgbClr val="0070C0"/>
                </a:solidFill>
                <a:latin typeface="Bookman Old Style" pitchFamily="18" charset="0"/>
              </a:rPr>
              <a:t>Варіант 14(2014 р.)</a:t>
            </a:r>
          </a:p>
        </p:txBody>
      </p:sp>
      <p:graphicFrame>
        <p:nvGraphicFramePr>
          <p:cNvPr id="1331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5637415"/>
              </p:ext>
            </p:extLst>
          </p:nvPr>
        </p:nvGraphicFramePr>
        <p:xfrm>
          <a:off x="720079" y="3501008"/>
          <a:ext cx="3995937" cy="7076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12" name="Equation" r:id="rId3" imgW="1218671" imgH="215806" progId="Equation.3">
                  <p:embed/>
                </p:oleObj>
              </mc:Choice>
              <mc:Fallback>
                <p:oleObj name="Equation" r:id="rId3" imgW="1218671" imgH="215806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0079" y="3501008"/>
                        <a:ext cx="3995937" cy="70764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1806114"/>
              </p:ext>
            </p:extLst>
          </p:nvPr>
        </p:nvGraphicFramePr>
        <p:xfrm>
          <a:off x="717823" y="2880658"/>
          <a:ext cx="4286225" cy="66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13" name="Equation" r:id="rId5" imgW="1307532" imgH="203112" progId="Equation.3">
                  <p:embed/>
                </p:oleObj>
              </mc:Choice>
              <mc:Fallback>
                <p:oleObj name="Equation" r:id="rId5" imgW="1307532" imgH="203112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7823" y="2880658"/>
                        <a:ext cx="4286225" cy="665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143000" y="2357438"/>
            <a:ext cx="7429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uk-UA" sz="2800" b="1" dirty="0">
                <a:latin typeface="Bookman Old Style" pitchFamily="18" charset="0"/>
                <a:cs typeface="Times New Roman" pitchFamily="18" charset="0"/>
              </a:rPr>
              <a:t>Розв'язання</a:t>
            </a:r>
            <a:endParaRPr lang="ru-RU" sz="2800" b="1" dirty="0">
              <a:latin typeface="Bookman Old Style" pitchFamily="18" charset="0"/>
              <a:cs typeface="Times New Roman" pitchFamily="18" charset="0"/>
            </a:endParaRPr>
          </a:p>
        </p:txBody>
      </p:sp>
      <p:graphicFrame>
        <p:nvGraphicFramePr>
          <p:cNvPr id="1536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9031674"/>
              </p:ext>
            </p:extLst>
          </p:nvPr>
        </p:nvGraphicFramePr>
        <p:xfrm>
          <a:off x="899592" y="5157192"/>
          <a:ext cx="1535112" cy="61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14" name="Equation" r:id="rId7" imgW="444114" imgH="177646" progId="Equation.3">
                  <p:embed/>
                </p:oleObj>
              </mc:Choice>
              <mc:Fallback>
                <p:oleObj name="Equation" r:id="rId7" imgW="444114" imgH="177646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592" y="5157192"/>
                        <a:ext cx="1535112" cy="615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14375" y="6000750"/>
            <a:ext cx="7429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uk-UA" sz="2800" b="1" dirty="0">
                <a:latin typeface="Bookman Old Style" pitchFamily="18" charset="0"/>
                <a:cs typeface="Times New Roman" pitchFamily="18" charset="0"/>
              </a:rPr>
              <a:t>Відповідь:</a:t>
            </a:r>
            <a:r>
              <a:rPr lang="uk-UA" sz="2800" dirty="0">
                <a:latin typeface="Bookman Old Style" pitchFamily="18" charset="0"/>
                <a:cs typeface="Times New Roman" pitchFamily="18" charset="0"/>
              </a:rPr>
              <a:t> 17</a:t>
            </a:r>
            <a:endParaRPr lang="ru-RU" sz="2800" b="1" dirty="0">
              <a:latin typeface="Bookman Old Style" pitchFamily="18" charset="0"/>
              <a:cs typeface="Times New Roman" pitchFamily="18" charset="0"/>
            </a:endParaRPr>
          </a:p>
        </p:txBody>
      </p:sp>
      <p:graphicFrame>
        <p:nvGraphicFramePr>
          <p:cNvPr id="4506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6365342"/>
              </p:ext>
            </p:extLst>
          </p:nvPr>
        </p:nvGraphicFramePr>
        <p:xfrm>
          <a:off x="744093" y="4077072"/>
          <a:ext cx="3323851" cy="706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15" name="Equation" r:id="rId9" imgW="1015559" imgH="215806" progId="Equation.3">
                  <p:embed/>
                </p:oleObj>
              </mc:Choice>
              <mc:Fallback>
                <p:oleObj name="Equation" r:id="rId9" imgW="1015559" imgH="215806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4093" y="4077072"/>
                        <a:ext cx="3323851" cy="706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64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2520913"/>
              </p:ext>
            </p:extLst>
          </p:nvPr>
        </p:nvGraphicFramePr>
        <p:xfrm>
          <a:off x="827585" y="4653136"/>
          <a:ext cx="2016224" cy="6611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16" name="Equation" r:id="rId11" imgW="622030" imgH="203112" progId="Equation.3">
                  <p:embed/>
                </p:oleObj>
              </mc:Choice>
              <mc:Fallback>
                <p:oleObj name="Equation" r:id="rId11" imgW="622030" imgH="203112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5" y="4653136"/>
                        <a:ext cx="2016224" cy="66115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Объект 2"/>
          <p:cNvSpPr>
            <a:spLocks noGrp="1"/>
          </p:cNvSpPr>
          <p:nvPr>
            <p:ph idx="4294967295"/>
          </p:nvPr>
        </p:nvSpPr>
        <p:spPr>
          <a:xfrm>
            <a:off x="714375" y="764705"/>
            <a:ext cx="8429625" cy="1592734"/>
          </a:xfrm>
          <a:solidFill>
            <a:schemeClr val="bg2"/>
          </a:solidFill>
        </p:spPr>
        <p:txBody>
          <a:bodyPr/>
          <a:lstStyle/>
          <a:p>
            <a:pPr marL="0" indent="0">
              <a:buNone/>
            </a:pPr>
            <a:r>
              <a:rPr lang="uk-UA" dirty="0" smtClean="0">
                <a:latin typeface="Bookman Old Style" pitchFamily="18" charset="0"/>
              </a:rPr>
              <a:t>2.4. Який номер має перший від'ємний член  арифметичної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прогресії</a:t>
            </a:r>
            <a:r>
              <a:rPr lang="ru-RU" dirty="0" smtClean="0">
                <a:latin typeface="Bookman Old Style" pitchFamily="18" charset="0"/>
              </a:rPr>
              <a:t> 10,5; 9,8; 9,1;..</a:t>
            </a:r>
            <a:r>
              <a:rPr lang="en-US" dirty="0" smtClean="0">
                <a:latin typeface="Bookman Old Style" pitchFamily="18" charset="0"/>
              </a:rPr>
              <a:t>.</a:t>
            </a:r>
            <a:r>
              <a:rPr lang="ru-RU" dirty="0" smtClean="0">
                <a:latin typeface="Bookman Old Style" pitchFamily="18" charset="0"/>
              </a:rPr>
              <a:t> ?</a:t>
            </a:r>
            <a:r>
              <a:rPr lang="ru-RU" dirty="0" smtClean="0">
                <a:solidFill>
                  <a:srgbClr val="0070C0"/>
                </a:solidFill>
                <a:latin typeface="Bookman Old Style" pitchFamily="18" charset="0"/>
              </a:rPr>
              <a:t> </a:t>
            </a:r>
            <a:endParaRPr lang="ru-RU" dirty="0">
              <a:solidFill>
                <a:srgbClr val="0070C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45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45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596074" y="1"/>
            <a:ext cx="8547926" cy="764704"/>
          </a:xfrm>
        </p:spPr>
        <p:txBody>
          <a:bodyPr/>
          <a:lstStyle/>
          <a:p>
            <a:r>
              <a:rPr lang="uk-UA" sz="3600" b="1" dirty="0" smtClean="0">
                <a:solidFill>
                  <a:srgbClr val="0070C0"/>
                </a:solidFill>
                <a:latin typeface="Bookman Old Style" pitchFamily="18" charset="0"/>
              </a:rPr>
              <a:t>Варіант 20 (2014 р.)</a:t>
            </a:r>
          </a:p>
        </p:txBody>
      </p:sp>
      <p:graphicFrame>
        <p:nvGraphicFramePr>
          <p:cNvPr id="1536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1281825"/>
              </p:ext>
            </p:extLst>
          </p:nvPr>
        </p:nvGraphicFramePr>
        <p:xfrm>
          <a:off x="892968" y="3356992"/>
          <a:ext cx="2787650" cy="649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2" name="Equation" r:id="rId3" imgW="926698" imgH="215806" progId="Equation.3">
                  <p:embed/>
                </p:oleObj>
              </mc:Choice>
              <mc:Fallback>
                <p:oleObj name="Equation" r:id="rId3" imgW="926698" imgH="215806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2968" y="3356992"/>
                        <a:ext cx="2787650" cy="649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143000" y="2143125"/>
            <a:ext cx="7429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uk-UA" sz="2800" b="1" dirty="0">
                <a:latin typeface="Bookman Old Style" pitchFamily="18" charset="0"/>
                <a:cs typeface="Times New Roman" pitchFamily="18" charset="0"/>
              </a:rPr>
              <a:t>Розв'язання</a:t>
            </a:r>
            <a:endParaRPr lang="ru-RU" sz="2800" b="1" dirty="0"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14375" y="6262360"/>
            <a:ext cx="7429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uk-UA" sz="2800" b="1" dirty="0">
                <a:latin typeface="Bookman Old Style" pitchFamily="18" charset="0"/>
                <a:cs typeface="Times New Roman" pitchFamily="18" charset="0"/>
              </a:rPr>
              <a:t>Відповідь:</a:t>
            </a:r>
            <a:r>
              <a:rPr lang="uk-UA" sz="2800" dirty="0">
                <a:latin typeface="Bookman Old Style" pitchFamily="18" charset="0"/>
                <a:cs typeface="Times New Roman" pitchFamily="18" charset="0"/>
              </a:rPr>
              <a:t> -93</a:t>
            </a:r>
            <a:endParaRPr lang="ru-RU" sz="2800" b="1" dirty="0">
              <a:latin typeface="Bookman Old Style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7215701"/>
              </p:ext>
            </p:extLst>
          </p:nvPr>
        </p:nvGraphicFramePr>
        <p:xfrm>
          <a:off x="714375" y="2666345"/>
          <a:ext cx="3714750" cy="8052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3" name="Equation" r:id="rId5" imgW="1054100" imgH="228600" progId="Equation.DSMT4">
                  <p:embed/>
                </p:oleObj>
              </mc:Choice>
              <mc:Fallback>
                <p:oleObj name="Equation" r:id="rId5" imgW="1054100" imgH="2286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75" y="2666345"/>
                        <a:ext cx="3714750" cy="8052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8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801716"/>
              </p:ext>
            </p:extLst>
          </p:nvPr>
        </p:nvGraphicFramePr>
        <p:xfrm>
          <a:off x="892968" y="3933056"/>
          <a:ext cx="2635250" cy="649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4" name="Equation" r:id="rId7" imgW="875920" imgH="215806" progId="Equation.3">
                  <p:embed/>
                </p:oleObj>
              </mc:Choice>
              <mc:Fallback>
                <p:oleObj name="Equation" r:id="rId7" imgW="875920" imgH="215806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2968" y="3933056"/>
                        <a:ext cx="2635250" cy="649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Левая фигурная скобка 13"/>
          <p:cNvSpPr/>
          <p:nvPr/>
        </p:nvSpPr>
        <p:spPr>
          <a:xfrm>
            <a:off x="535781" y="3536155"/>
            <a:ext cx="357187" cy="1044973"/>
          </a:xfrm>
          <a:prstGeom prst="lef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aphicFrame>
        <p:nvGraphicFramePr>
          <p:cNvPr id="4608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0221014"/>
              </p:ext>
            </p:extLst>
          </p:nvPr>
        </p:nvGraphicFramePr>
        <p:xfrm>
          <a:off x="3707904" y="3945941"/>
          <a:ext cx="2024062" cy="611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5" name="Equation" r:id="rId9" imgW="672808" imgH="203112" progId="Equation.3">
                  <p:embed/>
                </p:oleObj>
              </mc:Choice>
              <mc:Fallback>
                <p:oleObj name="Equation" r:id="rId9" imgW="672808" imgH="203112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7904" y="3945941"/>
                        <a:ext cx="2024062" cy="611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9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9006257"/>
              </p:ext>
            </p:extLst>
          </p:nvPr>
        </p:nvGraphicFramePr>
        <p:xfrm>
          <a:off x="5868144" y="3982517"/>
          <a:ext cx="1795462" cy="611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6" name="Equation" r:id="rId11" imgW="596641" imgH="203112" progId="Equation.3">
                  <p:embed/>
                </p:oleObj>
              </mc:Choice>
              <mc:Fallback>
                <p:oleObj name="Equation" r:id="rId11" imgW="596641" imgH="203112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8144" y="3982517"/>
                        <a:ext cx="1795462" cy="611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91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1858466"/>
              </p:ext>
            </p:extLst>
          </p:nvPr>
        </p:nvGraphicFramePr>
        <p:xfrm>
          <a:off x="762000" y="5229200"/>
          <a:ext cx="3589569" cy="104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7" name="Equation" r:id="rId13" imgW="1358310" imgH="393529" progId="Equation.3">
                  <p:embed/>
                </p:oleObj>
              </mc:Choice>
              <mc:Fallback>
                <p:oleObj name="Equation" r:id="rId13" imgW="1358310" imgH="393529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5229200"/>
                        <a:ext cx="3589569" cy="104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9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7926302"/>
              </p:ext>
            </p:extLst>
          </p:nvPr>
        </p:nvGraphicFramePr>
        <p:xfrm>
          <a:off x="4429125" y="5229200"/>
          <a:ext cx="4762340" cy="1033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8" name="Equation" r:id="rId15" imgW="1815312" imgH="393529" progId="Equation.3">
                  <p:embed/>
                </p:oleObj>
              </mc:Choice>
              <mc:Fallback>
                <p:oleObj name="Equation" r:id="rId15" imgW="1815312" imgH="393529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9125" y="5229200"/>
                        <a:ext cx="4762340" cy="1033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93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1856697"/>
              </p:ext>
            </p:extLst>
          </p:nvPr>
        </p:nvGraphicFramePr>
        <p:xfrm>
          <a:off x="762000" y="4437112"/>
          <a:ext cx="4678267" cy="6737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9" name="Equation" r:id="rId17" imgW="1511300" imgH="215900" progId="Equation.3">
                  <p:embed/>
                </p:oleObj>
              </mc:Choice>
              <mc:Fallback>
                <p:oleObj name="Equation" r:id="rId17" imgW="1511300" imgH="2159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4437112"/>
                        <a:ext cx="4678267" cy="67379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Объект 2"/>
          <p:cNvSpPr>
            <a:spLocks noGrp="1"/>
          </p:cNvSpPr>
          <p:nvPr>
            <p:ph idx="4294967295"/>
          </p:nvPr>
        </p:nvSpPr>
        <p:spPr>
          <a:xfrm>
            <a:off x="624077" y="588715"/>
            <a:ext cx="8494712" cy="1562442"/>
          </a:xfrm>
          <a:solidFill>
            <a:schemeClr val="bg2"/>
          </a:solidFill>
        </p:spPr>
        <p:txBody>
          <a:bodyPr/>
          <a:lstStyle/>
          <a:p>
            <a:pPr marL="0" indent="0">
              <a:buNone/>
            </a:pPr>
            <a:r>
              <a:rPr lang="uk-UA" sz="2800" dirty="0" smtClean="0">
                <a:latin typeface="Bookman Old Style" pitchFamily="18" charset="0"/>
              </a:rPr>
              <a:t>2.3. Чому дорівнює сума двадцяти перших членів арифметичної прогресії          , якщо</a:t>
            </a:r>
            <a:endParaRPr lang="ru-RU" sz="2800" dirty="0">
              <a:solidFill>
                <a:srgbClr val="0070C0"/>
              </a:solidFill>
              <a:latin typeface="Bookman Old Style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6674151"/>
              </p:ext>
            </p:extLst>
          </p:nvPr>
        </p:nvGraphicFramePr>
        <p:xfrm>
          <a:off x="6660232" y="980728"/>
          <a:ext cx="936104" cy="7321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0" name="Equation" r:id="rId19" imgW="291960" imgH="228600" progId="Equation.DSMT4">
                  <p:embed/>
                </p:oleObj>
              </mc:Choice>
              <mc:Fallback>
                <p:oleObj name="Equation" r:id="rId19" imgW="291960" imgH="2286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0232" y="980728"/>
                        <a:ext cx="936104" cy="7321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3114411"/>
              </p:ext>
            </p:extLst>
          </p:nvPr>
        </p:nvGraphicFramePr>
        <p:xfrm>
          <a:off x="892968" y="1455098"/>
          <a:ext cx="3714751" cy="6880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1" name="Equation" r:id="rId21" imgW="1231560" imgH="228600" progId="Equation.DSMT4">
                  <p:embed/>
                </p:oleObj>
              </mc:Choice>
              <mc:Fallback>
                <p:oleObj name="Equation" r:id="rId21" imgW="1231560" imgH="228600" progId="Equation.DSMT4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2968" y="1455098"/>
                        <a:ext cx="3714751" cy="68802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46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46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46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46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6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6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500062" y="1"/>
            <a:ext cx="8643937" cy="620687"/>
          </a:xfrm>
        </p:spPr>
        <p:txBody>
          <a:bodyPr/>
          <a:lstStyle/>
          <a:p>
            <a:r>
              <a:rPr lang="uk-UA" sz="3600" b="1" dirty="0" smtClean="0">
                <a:solidFill>
                  <a:srgbClr val="0070C0"/>
                </a:solidFill>
                <a:latin typeface="Bookman Old Style" pitchFamily="18" charset="0"/>
              </a:rPr>
              <a:t>Варіант 46 (2014 р.)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52511" y="2708920"/>
            <a:ext cx="7429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uk-UA" sz="2800" b="1" dirty="0">
                <a:latin typeface="Bookman Old Style" pitchFamily="18" charset="0"/>
                <a:cs typeface="Times New Roman" pitchFamily="18" charset="0"/>
              </a:rPr>
              <a:t>Розв'язання</a:t>
            </a:r>
            <a:endParaRPr lang="ru-RU" sz="2800" b="1" dirty="0"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14375" y="6000750"/>
            <a:ext cx="7429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uk-UA" sz="2800" b="1" dirty="0">
                <a:latin typeface="Bookman Old Style" pitchFamily="18" charset="0"/>
                <a:cs typeface="Times New Roman" pitchFamily="18" charset="0"/>
              </a:rPr>
              <a:t>Відповідь:</a:t>
            </a:r>
            <a:r>
              <a:rPr lang="uk-UA" sz="2800" dirty="0">
                <a:latin typeface="Bookman Old Style" pitchFamily="18" charset="0"/>
                <a:cs typeface="Times New Roman" pitchFamily="18" charset="0"/>
              </a:rPr>
              <a:t> 10.</a:t>
            </a:r>
            <a:endParaRPr lang="ru-RU" sz="2800" b="1" dirty="0">
              <a:latin typeface="Bookman Old Style" pitchFamily="18" charset="0"/>
              <a:cs typeface="Times New Roman" pitchFamily="18" charset="0"/>
            </a:endParaRPr>
          </a:p>
        </p:txBody>
      </p:sp>
      <p:graphicFrame>
        <p:nvGraphicFramePr>
          <p:cNvPr id="4609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3378985"/>
              </p:ext>
            </p:extLst>
          </p:nvPr>
        </p:nvGraphicFramePr>
        <p:xfrm>
          <a:off x="899592" y="5479444"/>
          <a:ext cx="1373187" cy="5110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74" name="Equation" r:id="rId3" imgW="457002" imgH="177723" progId="Equation.3">
                  <p:embed/>
                </p:oleObj>
              </mc:Choice>
              <mc:Fallback>
                <p:oleObj name="Equation" r:id="rId3" imgW="457002" imgH="177723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592" y="5479444"/>
                        <a:ext cx="1373187" cy="5110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91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7501339"/>
              </p:ext>
            </p:extLst>
          </p:nvPr>
        </p:nvGraphicFramePr>
        <p:xfrm>
          <a:off x="1012423" y="3573016"/>
          <a:ext cx="3446462" cy="998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75" name="Equation" r:id="rId5" imgW="1358310" imgH="393529" progId="Equation.3">
                  <p:embed/>
                </p:oleObj>
              </mc:Choice>
              <mc:Fallback>
                <p:oleObj name="Equation" r:id="rId5" imgW="1358310" imgH="393529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2423" y="3573016"/>
                        <a:ext cx="3446462" cy="998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6812053"/>
              </p:ext>
            </p:extLst>
          </p:nvPr>
        </p:nvGraphicFramePr>
        <p:xfrm>
          <a:off x="991597" y="4509120"/>
          <a:ext cx="3414712" cy="998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76" name="Equation" r:id="rId7" imgW="1345616" imgH="393529" progId="Equation.3">
                  <p:embed/>
                </p:oleObj>
              </mc:Choice>
              <mc:Fallback>
                <p:oleObj name="Equation" r:id="rId7" imgW="1345616" imgH="393529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1597" y="4509120"/>
                        <a:ext cx="3414712" cy="998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Объект 2"/>
          <p:cNvSpPr>
            <a:spLocks noGrp="1"/>
          </p:cNvSpPr>
          <p:nvPr>
            <p:ph idx="4294967295"/>
          </p:nvPr>
        </p:nvSpPr>
        <p:spPr>
          <a:xfrm>
            <a:off x="649288" y="764704"/>
            <a:ext cx="8494712" cy="1728192"/>
          </a:xfrm>
          <a:solidFill>
            <a:schemeClr val="bg2"/>
          </a:solidFill>
        </p:spPr>
        <p:txBody>
          <a:bodyPr/>
          <a:lstStyle/>
          <a:p>
            <a:pPr marL="0" indent="0">
              <a:buNone/>
            </a:pPr>
            <a:r>
              <a:rPr lang="uk-UA" sz="2800" dirty="0" smtClean="0">
                <a:latin typeface="Bookman Old Style" pitchFamily="18" charset="0"/>
              </a:rPr>
              <a:t>2.3. Знайдіть різницю арифметичної прогресії, перший член якої дорівнює 10, а сума перших чотирнадцяти членів дорівнює 1050.</a:t>
            </a:r>
            <a:endParaRPr lang="ru-RU" sz="2800" dirty="0">
              <a:solidFill>
                <a:srgbClr val="0070C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6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2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46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500063" y="1"/>
            <a:ext cx="8229600" cy="908720"/>
          </a:xfrm>
        </p:spPr>
        <p:txBody>
          <a:bodyPr/>
          <a:lstStyle/>
          <a:p>
            <a:r>
              <a:rPr lang="uk-UA" sz="3600" b="1" dirty="0" smtClean="0">
                <a:solidFill>
                  <a:srgbClr val="0070C0"/>
                </a:solidFill>
                <a:latin typeface="Bookman Old Style" pitchFamily="18" charset="0"/>
              </a:rPr>
              <a:t>Варіант 25 (2014 р.)</a:t>
            </a:r>
          </a:p>
        </p:txBody>
      </p:sp>
      <p:graphicFrame>
        <p:nvGraphicFramePr>
          <p:cNvPr id="15364" name="Object 4"/>
          <p:cNvGraphicFramePr>
            <a:graphicFrameLocks noChangeAspect="1"/>
          </p:cNvGraphicFramePr>
          <p:nvPr/>
        </p:nvGraphicFramePr>
        <p:xfrm>
          <a:off x="714375" y="3143250"/>
          <a:ext cx="2497138" cy="611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61" name="Equation" r:id="rId3" imgW="901309" imgH="203112" progId="Equation.3">
                  <p:embed/>
                </p:oleObj>
              </mc:Choice>
              <mc:Fallback>
                <p:oleObj name="Equation" r:id="rId3" imgW="901309" imgH="203112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75" y="3143250"/>
                        <a:ext cx="2497138" cy="611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143000" y="2143125"/>
            <a:ext cx="7429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uk-UA" sz="2800" b="1" dirty="0">
                <a:latin typeface="Bookman Old Style" pitchFamily="18" charset="0"/>
                <a:cs typeface="Times New Roman" pitchFamily="18" charset="0"/>
              </a:rPr>
              <a:t>Розв'язання</a:t>
            </a:r>
            <a:endParaRPr lang="ru-RU" sz="2800" b="1" dirty="0"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14375" y="6000750"/>
            <a:ext cx="7429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uk-UA" sz="2800" b="1" dirty="0">
                <a:latin typeface="Bookman Old Style" pitchFamily="18" charset="0"/>
                <a:cs typeface="Times New Roman" pitchFamily="18" charset="0"/>
              </a:rPr>
              <a:t>Відповідь:</a:t>
            </a:r>
            <a:r>
              <a:rPr lang="uk-UA" sz="2800" dirty="0">
                <a:latin typeface="Bookman Old Style" pitchFamily="18" charset="0"/>
                <a:cs typeface="Times New Roman" pitchFamily="18" charset="0"/>
              </a:rPr>
              <a:t> 66.</a:t>
            </a:r>
            <a:endParaRPr lang="ru-RU" sz="2800" b="1" dirty="0"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714374" y="2571750"/>
            <a:ext cx="428967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Використаємо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формулу: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5456831"/>
              </p:ext>
            </p:extLst>
          </p:nvPr>
        </p:nvGraphicFramePr>
        <p:xfrm>
          <a:off x="4139952" y="2404735"/>
          <a:ext cx="3786188" cy="820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62" name="Equation" r:id="rId5" imgW="1054100" imgH="228600" progId="Equation.3">
                  <p:embed/>
                </p:oleObj>
              </mc:Choice>
              <mc:Fallback>
                <p:oleObj name="Equation" r:id="rId5" imgW="1054100" imgH="2286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39952" y="2404735"/>
                        <a:ext cx="3786188" cy="820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90" name="Object 4"/>
          <p:cNvGraphicFramePr>
            <a:graphicFrameLocks noChangeAspect="1"/>
          </p:cNvGraphicFramePr>
          <p:nvPr/>
        </p:nvGraphicFramePr>
        <p:xfrm>
          <a:off x="4348163" y="3143250"/>
          <a:ext cx="1527175" cy="611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63" name="Equation" r:id="rId7" imgW="507780" imgH="203112" progId="Equation.3">
                  <p:embed/>
                </p:oleObj>
              </mc:Choice>
              <mc:Fallback>
                <p:oleObj name="Equation" r:id="rId7" imgW="507780" imgH="203112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8163" y="3143250"/>
                        <a:ext cx="1527175" cy="611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714374" y="3986213"/>
            <a:ext cx="41433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Використаємо формулу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6091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1432359"/>
              </p:ext>
            </p:extLst>
          </p:nvPr>
        </p:nvGraphicFramePr>
        <p:xfrm>
          <a:off x="5095182" y="3886994"/>
          <a:ext cx="3446462" cy="998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64" name="Equation" r:id="rId9" imgW="1358310" imgH="393529" progId="Equation.3">
                  <p:embed/>
                </p:oleObj>
              </mc:Choice>
              <mc:Fallback>
                <p:oleObj name="Equation" r:id="rId9" imgW="1358310" imgH="393529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95182" y="3886994"/>
                        <a:ext cx="3446462" cy="998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9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5559454"/>
              </p:ext>
            </p:extLst>
          </p:nvPr>
        </p:nvGraphicFramePr>
        <p:xfrm>
          <a:off x="683535" y="4869160"/>
          <a:ext cx="4679994" cy="1008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65" name="Equation" r:id="rId11" imgW="1828800" imgH="393700" progId="Equation.3">
                  <p:embed/>
                </p:oleObj>
              </mc:Choice>
              <mc:Fallback>
                <p:oleObj name="Equation" r:id="rId11" imgW="1828800" imgH="3937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35" y="4869160"/>
                        <a:ext cx="4679994" cy="1008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Объект 2"/>
          <p:cNvSpPr>
            <a:spLocks noGrp="1"/>
          </p:cNvSpPr>
          <p:nvPr>
            <p:ph idx="4294967295"/>
          </p:nvPr>
        </p:nvSpPr>
        <p:spPr>
          <a:xfrm>
            <a:off x="714375" y="764704"/>
            <a:ext cx="8322121" cy="1378421"/>
          </a:xfrm>
          <a:solidFill>
            <a:schemeClr val="bg2"/>
          </a:solidFill>
        </p:spPr>
        <p:txBody>
          <a:bodyPr/>
          <a:lstStyle/>
          <a:p>
            <a:pPr marL="0" indent="0">
              <a:buNone/>
            </a:pPr>
            <a:r>
              <a:rPr lang="uk-UA" sz="2800" dirty="0" smtClean="0">
                <a:latin typeface="Bookman Old Style" pitchFamily="18" charset="0"/>
              </a:rPr>
              <a:t>2.2. Знайдіть суму десяти перших членів  арифметичної</a:t>
            </a:r>
            <a:r>
              <a:rPr lang="ru-RU" sz="2800" dirty="0" smtClean="0">
                <a:latin typeface="Bookman Old Style" pitchFamily="18" charset="0"/>
              </a:rPr>
              <a:t> </a:t>
            </a:r>
            <a:r>
              <a:rPr lang="ru-RU" sz="2800" dirty="0" err="1" smtClean="0">
                <a:latin typeface="Bookman Old Style" pitchFamily="18" charset="0"/>
              </a:rPr>
              <a:t>прогресії</a:t>
            </a:r>
            <a:r>
              <a:rPr lang="ru-RU" sz="2800" dirty="0" smtClean="0">
                <a:latin typeface="Bookman Old Style" pitchFamily="18" charset="0"/>
              </a:rPr>
              <a:t>, </a:t>
            </a:r>
            <a:r>
              <a:rPr lang="ru-RU" sz="2800" dirty="0" err="1" smtClean="0">
                <a:latin typeface="Bookman Old Style" pitchFamily="18" charset="0"/>
              </a:rPr>
              <a:t>якщо</a:t>
            </a:r>
            <a:r>
              <a:rPr lang="ru-RU" sz="2800" dirty="0" smtClean="0">
                <a:latin typeface="Bookman Old Style" pitchFamily="18" charset="0"/>
              </a:rPr>
              <a:t> </a:t>
            </a:r>
            <a:r>
              <a:rPr lang="ru-RU" sz="2800" dirty="0" err="1" smtClean="0">
                <a:latin typeface="Bookman Old Style" pitchFamily="18" charset="0"/>
              </a:rPr>
              <a:t>її</a:t>
            </a:r>
            <a:r>
              <a:rPr lang="ru-RU" sz="2800" dirty="0" smtClean="0">
                <a:latin typeface="Bookman Old Style" pitchFamily="18" charset="0"/>
              </a:rPr>
              <a:t> перший член </a:t>
            </a:r>
            <a:r>
              <a:rPr lang="uk-UA" sz="2800" dirty="0" smtClean="0">
                <a:latin typeface="Bookman Old Style" pitchFamily="18" charset="0"/>
              </a:rPr>
              <a:t>дорівнює -6, а четвертий</a:t>
            </a:r>
            <a:r>
              <a:rPr lang="ru-RU" sz="2800" dirty="0" smtClean="0">
                <a:latin typeface="Bookman Old Style" pitchFamily="18" charset="0"/>
              </a:rPr>
              <a:t> </a:t>
            </a:r>
            <a:r>
              <a:rPr lang="ru-RU" sz="2800" dirty="0" err="1" smtClean="0">
                <a:latin typeface="Bookman Old Style" pitchFamily="18" charset="0"/>
              </a:rPr>
              <a:t>дорівнює</a:t>
            </a:r>
            <a:r>
              <a:rPr lang="ru-RU" sz="2800" dirty="0" smtClean="0">
                <a:latin typeface="Bookman Old Style" pitchFamily="18" charset="0"/>
              </a:rPr>
              <a:t> 2,4</a:t>
            </a:r>
            <a:r>
              <a:rPr lang="en-US" sz="2800" dirty="0" smtClean="0">
                <a:latin typeface="Bookman Old Style" pitchFamily="18" charset="0"/>
              </a:rPr>
              <a:t>.</a:t>
            </a:r>
            <a:r>
              <a:rPr lang="ru-RU" sz="2800" dirty="0" smtClean="0">
                <a:latin typeface="Bookman Old Style" pitchFamily="18" charset="0"/>
              </a:rPr>
              <a:t> </a:t>
            </a:r>
            <a:r>
              <a:rPr lang="ru-RU" sz="2800" dirty="0" smtClean="0">
                <a:solidFill>
                  <a:srgbClr val="0070C0"/>
                </a:solidFill>
                <a:latin typeface="Bookman Old Style" pitchFamily="18" charset="0"/>
              </a:rPr>
              <a:t> </a:t>
            </a:r>
            <a:endParaRPr lang="ru-RU" sz="2800" dirty="0">
              <a:solidFill>
                <a:srgbClr val="0070C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46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6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6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528637" y="0"/>
            <a:ext cx="8229600" cy="865188"/>
          </a:xfrm>
        </p:spPr>
        <p:txBody>
          <a:bodyPr/>
          <a:lstStyle/>
          <a:p>
            <a:r>
              <a:rPr lang="uk-UA" sz="3600" b="1" dirty="0" smtClean="0">
                <a:solidFill>
                  <a:srgbClr val="0070C0"/>
                </a:solidFill>
                <a:latin typeface="Bookman Old Style" pitchFamily="18" charset="0"/>
              </a:rPr>
              <a:t>Варіант 28 (2014 р.)</a:t>
            </a:r>
          </a:p>
        </p:txBody>
      </p:sp>
      <p:graphicFrame>
        <p:nvGraphicFramePr>
          <p:cNvPr id="1331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5030024"/>
              </p:ext>
            </p:extLst>
          </p:nvPr>
        </p:nvGraphicFramePr>
        <p:xfrm>
          <a:off x="2771800" y="2996953"/>
          <a:ext cx="3412306" cy="7253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83" name="Equation" r:id="rId3" imgW="1015559" imgH="215806" progId="Equation.3">
                  <p:embed/>
                </p:oleObj>
              </mc:Choice>
              <mc:Fallback>
                <p:oleObj name="Equation" r:id="rId3" imgW="1015559" imgH="215806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800" y="2996953"/>
                        <a:ext cx="3412306" cy="7253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6725060"/>
              </p:ext>
            </p:extLst>
          </p:nvPr>
        </p:nvGraphicFramePr>
        <p:xfrm>
          <a:off x="2627784" y="2420888"/>
          <a:ext cx="3671634" cy="6995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84" name="Equation" r:id="rId5" imgW="1066337" imgH="203112" progId="Equation.3">
                  <p:embed/>
                </p:oleObj>
              </mc:Choice>
              <mc:Fallback>
                <p:oleObj name="Equation" r:id="rId5" imgW="1066337" imgH="203112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784" y="2420888"/>
                        <a:ext cx="3671634" cy="69950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98407" y="1993474"/>
            <a:ext cx="78581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uk-UA" sz="3200" b="1" dirty="0">
                <a:latin typeface="Bookman Old Style" pitchFamily="18" charset="0"/>
                <a:cs typeface="Times New Roman" pitchFamily="18" charset="0"/>
              </a:rPr>
              <a:t>Розв'язання</a:t>
            </a:r>
            <a:endParaRPr lang="ru-RU" sz="2800" b="1" dirty="0">
              <a:latin typeface="Bookman Old Style" pitchFamily="18" charset="0"/>
              <a:cs typeface="Times New Roman" pitchFamily="18" charset="0"/>
            </a:endParaRPr>
          </a:p>
        </p:txBody>
      </p:sp>
      <p:graphicFrame>
        <p:nvGraphicFramePr>
          <p:cNvPr id="1536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9952349"/>
              </p:ext>
            </p:extLst>
          </p:nvPr>
        </p:nvGraphicFramePr>
        <p:xfrm>
          <a:off x="3851920" y="4969422"/>
          <a:ext cx="1684139" cy="11910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85" name="Equation" r:id="rId7" imgW="558558" imgH="393529" progId="Equation.3">
                  <p:embed/>
                </p:oleObj>
              </mc:Choice>
              <mc:Fallback>
                <p:oleObj name="Equation" r:id="rId7" imgW="558558" imgH="393529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1920" y="4969422"/>
                        <a:ext cx="1684139" cy="119108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14375" y="6000750"/>
            <a:ext cx="7429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uk-UA" sz="2800" b="1" dirty="0">
                <a:latin typeface="Bookman Old Style" pitchFamily="18" charset="0"/>
                <a:cs typeface="Times New Roman" pitchFamily="18" charset="0"/>
              </a:rPr>
              <a:t>Відповідь: 14</a:t>
            </a:r>
            <a:endParaRPr lang="ru-RU" sz="2800" b="1" dirty="0">
              <a:latin typeface="Bookman Old Style" pitchFamily="18" charset="0"/>
              <a:cs typeface="Times New Roman" pitchFamily="18" charset="0"/>
            </a:endParaRPr>
          </a:p>
        </p:txBody>
      </p:sp>
      <p:graphicFrame>
        <p:nvGraphicFramePr>
          <p:cNvPr id="4506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4242088"/>
              </p:ext>
            </p:extLst>
          </p:nvPr>
        </p:nvGraphicFramePr>
        <p:xfrm>
          <a:off x="2987824" y="3789040"/>
          <a:ext cx="2961704" cy="6486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86" name="Equation" r:id="rId9" imgW="926698" imgH="203112" progId="Equation.3">
                  <p:embed/>
                </p:oleObj>
              </mc:Choice>
              <mc:Fallback>
                <p:oleObj name="Equation" r:id="rId9" imgW="926698" imgH="203112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824" y="3789040"/>
                        <a:ext cx="2961704" cy="64869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64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2063434"/>
              </p:ext>
            </p:extLst>
          </p:nvPr>
        </p:nvGraphicFramePr>
        <p:xfrm>
          <a:off x="3635896" y="4509120"/>
          <a:ext cx="1685478" cy="6445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87" name="Equation" r:id="rId11" imgW="533169" imgH="203112" progId="Equation.3">
                  <p:embed/>
                </p:oleObj>
              </mc:Choice>
              <mc:Fallback>
                <p:oleObj name="Equation" r:id="rId11" imgW="533169" imgH="203112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896" y="4509120"/>
                        <a:ext cx="1685478" cy="6445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714375" y="761434"/>
            <a:ext cx="8250114" cy="954107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uk-UA" sz="2800" dirty="0" smtClean="0">
                <a:latin typeface="Bookman Old Style" pitchFamily="18" charset="0"/>
                <a:cs typeface="Times New Roman" pitchFamily="18" charset="0"/>
              </a:rPr>
              <a:t>2.2. Скільки додатних членів містить арифметична прогресія 40; 37; 34;…?</a:t>
            </a:r>
            <a:endParaRPr lang="ru-RU" sz="2400" dirty="0">
              <a:latin typeface="Bookman Old Style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45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45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507413" cy="792162"/>
          </a:xfrm>
        </p:spPr>
        <p:txBody>
          <a:bodyPr/>
          <a:lstStyle/>
          <a:p>
            <a:r>
              <a:rPr lang="uk-UA" sz="3600" b="1" dirty="0" smtClean="0">
                <a:solidFill>
                  <a:srgbClr val="0070C0"/>
                </a:solidFill>
                <a:latin typeface="Bookman Old Style" pitchFamily="18" charset="0"/>
              </a:rPr>
              <a:t>Варіант 31 (2014 р.)</a:t>
            </a:r>
          </a:p>
        </p:txBody>
      </p:sp>
      <p:graphicFrame>
        <p:nvGraphicFramePr>
          <p:cNvPr id="1331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3442984"/>
              </p:ext>
            </p:extLst>
          </p:nvPr>
        </p:nvGraphicFramePr>
        <p:xfrm>
          <a:off x="1763688" y="3861048"/>
          <a:ext cx="4872038" cy="74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74" name="Equation" r:id="rId3" imgW="1409088" imgH="215806" progId="Equation.3">
                  <p:embed/>
                </p:oleObj>
              </mc:Choice>
              <mc:Fallback>
                <p:oleObj name="Equation" r:id="rId3" imgW="1409088" imgH="215806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688" y="3861048"/>
                        <a:ext cx="4872038" cy="746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827618"/>
              </p:ext>
            </p:extLst>
          </p:nvPr>
        </p:nvGraphicFramePr>
        <p:xfrm>
          <a:off x="2051720" y="3212976"/>
          <a:ext cx="4143375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75" name="Equation" r:id="rId5" imgW="1167893" imgH="203112" progId="Equation.3">
                  <p:embed/>
                </p:oleObj>
              </mc:Choice>
              <mc:Fallback>
                <p:oleObj name="Equation" r:id="rId5" imgW="1167893" imgH="203112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720" y="3212976"/>
                        <a:ext cx="4143375" cy="720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102930" y="2546396"/>
            <a:ext cx="74295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uk-UA" sz="3200" b="1" dirty="0">
                <a:latin typeface="Bookman Old Style" pitchFamily="18" charset="0"/>
                <a:cs typeface="Times New Roman" pitchFamily="18" charset="0"/>
              </a:rPr>
              <a:t>Розв'язання</a:t>
            </a:r>
            <a:endParaRPr lang="ru-RU" sz="3200" b="1" dirty="0">
              <a:latin typeface="Bookman Old Style" pitchFamily="18" charset="0"/>
              <a:cs typeface="Times New Roman" pitchFamily="18" charset="0"/>
            </a:endParaRPr>
          </a:p>
        </p:txBody>
      </p:sp>
      <p:graphicFrame>
        <p:nvGraphicFramePr>
          <p:cNvPr id="1536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0056858"/>
              </p:ext>
            </p:extLst>
          </p:nvPr>
        </p:nvGraphicFramePr>
        <p:xfrm>
          <a:off x="2411760" y="4581128"/>
          <a:ext cx="3643313" cy="703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76" name="Equation" r:id="rId7" imgW="1054100" imgH="203200" progId="Equation.3">
                  <p:embed/>
                </p:oleObj>
              </mc:Choice>
              <mc:Fallback>
                <p:oleObj name="Equation" r:id="rId7" imgW="1054100" imgH="2032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760" y="4581128"/>
                        <a:ext cx="3643313" cy="703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0499548"/>
              </p:ext>
            </p:extLst>
          </p:nvPr>
        </p:nvGraphicFramePr>
        <p:xfrm>
          <a:off x="3394076" y="5157192"/>
          <a:ext cx="1535112" cy="61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77" name="Equation" r:id="rId9" imgW="444114" imgH="177646" progId="Equation.3">
                  <p:embed/>
                </p:oleObj>
              </mc:Choice>
              <mc:Fallback>
                <p:oleObj name="Equation" r:id="rId9" imgW="444114" imgH="177646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4076" y="5157192"/>
                        <a:ext cx="1535112" cy="615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14375" y="6000750"/>
            <a:ext cx="7429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uk-UA" sz="2800" b="1" dirty="0">
                <a:latin typeface="Bookman Old Style" pitchFamily="18" charset="0"/>
                <a:cs typeface="Times New Roman" pitchFamily="18" charset="0"/>
              </a:rPr>
              <a:t>Відповідь:</a:t>
            </a:r>
            <a:r>
              <a:rPr lang="uk-UA" sz="2800" dirty="0">
                <a:latin typeface="Bookman Old Style" pitchFamily="18" charset="0"/>
                <a:cs typeface="Times New Roman" pitchFamily="18" charset="0"/>
              </a:rPr>
              <a:t> 15.</a:t>
            </a:r>
            <a:endParaRPr lang="ru-RU" sz="2800" b="1" dirty="0"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49273" y="1161401"/>
            <a:ext cx="8412253" cy="138499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uk-UA" sz="2800" dirty="0">
                <a:latin typeface="Bookman Old Style" pitchFamily="18" charset="0"/>
              </a:rPr>
              <a:t>2.3. Знайдіть </a:t>
            </a:r>
            <a:r>
              <a:rPr lang="uk-UA" sz="2800" dirty="0" smtClean="0">
                <a:latin typeface="Bookman Old Style" pitchFamily="18" charset="0"/>
              </a:rPr>
              <a:t>номер члена </a:t>
            </a:r>
            <a:r>
              <a:rPr lang="uk-UA" sz="2800" dirty="0">
                <a:latin typeface="Bookman Old Style" pitchFamily="18" charset="0"/>
              </a:rPr>
              <a:t>арифметичної</a:t>
            </a:r>
          </a:p>
          <a:p>
            <a:r>
              <a:rPr lang="uk-UA" sz="2800" dirty="0" smtClean="0">
                <a:latin typeface="Bookman Old Style" pitchFamily="18" charset="0"/>
              </a:rPr>
              <a:t>прогресії 9,3; 9,7; 10,1;…, який дорівнює 14,9.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8643937" cy="765175"/>
          </a:xfrm>
        </p:spPr>
        <p:txBody>
          <a:bodyPr/>
          <a:lstStyle/>
          <a:p>
            <a:r>
              <a:rPr lang="uk-UA" sz="3600" b="1" dirty="0" smtClean="0">
                <a:solidFill>
                  <a:srgbClr val="0070C0"/>
                </a:solidFill>
                <a:latin typeface="Bookman Old Style" pitchFamily="18" charset="0"/>
              </a:rPr>
              <a:t>Варіант 44 (2014 р.)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42416" y="2503706"/>
            <a:ext cx="7429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uk-UA" sz="2800" b="1" dirty="0">
                <a:latin typeface="Bookman Old Style" pitchFamily="18" charset="0"/>
                <a:cs typeface="Times New Roman" pitchFamily="18" charset="0"/>
              </a:rPr>
              <a:t>Розв'язання</a:t>
            </a:r>
            <a:endParaRPr lang="ru-RU" sz="2800" b="1" dirty="0"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14375" y="6000750"/>
            <a:ext cx="7429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uk-UA" sz="2800" b="1" dirty="0">
                <a:latin typeface="Bookman Old Style" pitchFamily="18" charset="0"/>
                <a:cs typeface="Times New Roman" pitchFamily="18" charset="0"/>
              </a:rPr>
              <a:t>Відповідь:</a:t>
            </a:r>
            <a:r>
              <a:rPr lang="uk-UA" sz="2800" dirty="0">
                <a:latin typeface="Bookman Old Style" pitchFamily="18" charset="0"/>
                <a:cs typeface="Times New Roman" pitchFamily="18" charset="0"/>
              </a:rPr>
              <a:t> 12.</a:t>
            </a:r>
            <a:endParaRPr lang="ru-RU" sz="2800" b="1" dirty="0"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705484" y="3284984"/>
            <a:ext cx="408263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Використаємо формулу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609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0618228"/>
              </p:ext>
            </p:extLst>
          </p:nvPr>
        </p:nvGraphicFramePr>
        <p:xfrm>
          <a:off x="4664805" y="4797152"/>
          <a:ext cx="1487487" cy="649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4" name="Equation" r:id="rId3" imgW="494870" imgH="215713" progId="Equation.3">
                  <p:embed/>
                </p:oleObj>
              </mc:Choice>
              <mc:Fallback>
                <p:oleObj name="Equation" r:id="rId3" imgW="494870" imgH="215713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4805" y="4797152"/>
                        <a:ext cx="1487487" cy="649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91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4448358"/>
              </p:ext>
            </p:extLst>
          </p:nvPr>
        </p:nvGraphicFramePr>
        <p:xfrm>
          <a:off x="4429125" y="2996952"/>
          <a:ext cx="3446462" cy="998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5" name="Equation" r:id="rId5" imgW="1358310" imgH="393529" progId="Equation.3">
                  <p:embed/>
                </p:oleObj>
              </mc:Choice>
              <mc:Fallback>
                <p:oleObj name="Equation" r:id="rId5" imgW="1358310" imgH="393529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9125" y="2996952"/>
                        <a:ext cx="3446462" cy="998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8471176"/>
              </p:ext>
            </p:extLst>
          </p:nvPr>
        </p:nvGraphicFramePr>
        <p:xfrm>
          <a:off x="4429125" y="3861048"/>
          <a:ext cx="3608388" cy="998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6" name="Equation" r:id="rId7" imgW="1422400" imgH="393700" progId="Equation.3">
                  <p:embed/>
                </p:oleObj>
              </mc:Choice>
              <mc:Fallback>
                <p:oleObj name="Equation" r:id="rId7" imgW="1422400" imgH="3937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9125" y="3861048"/>
                        <a:ext cx="3608388" cy="998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632558" y="908719"/>
            <a:ext cx="8412253" cy="138499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uk-UA" sz="2800" dirty="0">
                <a:latin typeface="Bookman Old Style" pitchFamily="18" charset="0"/>
              </a:rPr>
              <a:t>2.3. Знайдіть </a:t>
            </a:r>
            <a:r>
              <a:rPr lang="uk-UA" sz="2800" dirty="0" smtClean="0">
                <a:latin typeface="Bookman Old Style" pitchFamily="18" charset="0"/>
              </a:rPr>
              <a:t>перший член </a:t>
            </a:r>
            <a:r>
              <a:rPr lang="uk-UA" sz="2800" dirty="0">
                <a:latin typeface="Bookman Old Style" pitchFamily="18" charset="0"/>
              </a:rPr>
              <a:t>арифметичної</a:t>
            </a:r>
          </a:p>
          <a:p>
            <a:r>
              <a:rPr lang="uk-UA" sz="2800" dirty="0">
                <a:latin typeface="Bookman Old Style" pitchFamily="18" charset="0"/>
              </a:rPr>
              <a:t>прогресії, </a:t>
            </a:r>
            <a:r>
              <a:rPr lang="uk-UA" sz="2800" dirty="0" smtClean="0">
                <a:latin typeface="Bookman Old Style" pitchFamily="18" charset="0"/>
              </a:rPr>
              <a:t>різниця якої дорівнює 4, а сума перший п‘ятдесяти членів дорівнює 5500.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6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2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46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8643937" cy="765175"/>
          </a:xfrm>
        </p:spPr>
        <p:txBody>
          <a:bodyPr/>
          <a:lstStyle/>
          <a:p>
            <a:r>
              <a:rPr lang="uk-UA" sz="3600" b="1" dirty="0" smtClean="0">
                <a:solidFill>
                  <a:srgbClr val="0070C0"/>
                </a:solidFill>
                <a:latin typeface="Bookman Old Style" pitchFamily="18" charset="0"/>
              </a:rPr>
              <a:t>Варіант 46 (2014 р.)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143000" y="2996952"/>
            <a:ext cx="7429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uk-UA" sz="2800" b="1" dirty="0">
                <a:latin typeface="Bookman Old Style" pitchFamily="18" charset="0"/>
                <a:cs typeface="Times New Roman" pitchFamily="18" charset="0"/>
              </a:rPr>
              <a:t>Розв'язання</a:t>
            </a:r>
            <a:endParaRPr lang="ru-RU" sz="2800" b="1" dirty="0"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14375" y="6000750"/>
            <a:ext cx="7429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uk-UA" sz="2800" b="1" dirty="0">
                <a:latin typeface="Bookman Old Style" pitchFamily="18" charset="0"/>
                <a:cs typeface="Times New Roman" pitchFamily="18" charset="0"/>
              </a:rPr>
              <a:t>Відповідь:</a:t>
            </a:r>
            <a:r>
              <a:rPr lang="uk-UA" sz="2800" dirty="0">
                <a:latin typeface="Bookman Old Style" pitchFamily="18" charset="0"/>
                <a:cs typeface="Times New Roman" pitchFamily="18" charset="0"/>
              </a:rPr>
              <a:t> 10.</a:t>
            </a:r>
            <a:endParaRPr lang="ru-RU" sz="2800" b="1" dirty="0"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599562" y="3789040"/>
            <a:ext cx="38295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Використаємо формулу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609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7223375"/>
              </p:ext>
            </p:extLst>
          </p:nvPr>
        </p:nvGraphicFramePr>
        <p:xfrm>
          <a:off x="4341114" y="5465762"/>
          <a:ext cx="1373187" cy="534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38" name="Equation" r:id="rId3" imgW="457002" imgH="177723" progId="Equation.3">
                  <p:embed/>
                </p:oleObj>
              </mc:Choice>
              <mc:Fallback>
                <p:oleObj name="Equation" r:id="rId3" imgW="457002" imgH="177723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1114" y="5465762"/>
                        <a:ext cx="1373187" cy="534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91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3910181"/>
              </p:ext>
            </p:extLst>
          </p:nvPr>
        </p:nvGraphicFramePr>
        <p:xfrm>
          <a:off x="4139952" y="3501008"/>
          <a:ext cx="3446462" cy="998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39" name="Equation" r:id="rId5" imgW="1358310" imgH="393529" progId="Equation.3">
                  <p:embed/>
                </p:oleObj>
              </mc:Choice>
              <mc:Fallback>
                <p:oleObj name="Equation" r:id="rId5" imgW="1358310" imgH="393529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39952" y="3501008"/>
                        <a:ext cx="3446462" cy="998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1334201"/>
              </p:ext>
            </p:extLst>
          </p:nvPr>
        </p:nvGraphicFramePr>
        <p:xfrm>
          <a:off x="4429125" y="4437112"/>
          <a:ext cx="3414712" cy="998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40" name="Equation" r:id="rId7" imgW="1345616" imgH="393529" progId="Equation.3">
                  <p:embed/>
                </p:oleObj>
              </mc:Choice>
              <mc:Fallback>
                <p:oleObj name="Equation" r:id="rId7" imgW="1345616" imgH="393529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9125" y="4437112"/>
                        <a:ext cx="3414712" cy="998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756916" y="793312"/>
            <a:ext cx="8387084" cy="181588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uk-UA" sz="2800" dirty="0" smtClean="0">
                <a:latin typeface="Bookman Old Style" pitchFamily="18" charset="0"/>
              </a:rPr>
              <a:t>2.3. Знайдіть різницю арифметичної</a:t>
            </a:r>
          </a:p>
          <a:p>
            <a:r>
              <a:rPr lang="uk-UA" sz="2800" dirty="0" smtClean="0">
                <a:latin typeface="Bookman Old Style" pitchFamily="18" charset="0"/>
              </a:rPr>
              <a:t>прогресії, перший член якої дорівнює 10,  а сума перших чотирнадцяти членів дорівнює 1050.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6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2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46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150" y="188640"/>
            <a:ext cx="8578850" cy="78581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uk-UA" sz="3600" b="1" dirty="0" smtClean="0">
                <a:solidFill>
                  <a:srgbClr val="0070C0"/>
                </a:solidFill>
                <a:latin typeface="Bookman Old Style" pitchFamily="18" charset="0"/>
              </a:rPr>
              <a:t>Означення арифметичної прогресії</a:t>
            </a:r>
            <a:endParaRPr lang="uk-UA" sz="3600" b="1" dirty="0">
              <a:solidFill>
                <a:srgbClr val="0070C0"/>
              </a:soli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088" y="908720"/>
            <a:ext cx="8065392" cy="4104456"/>
          </a:xfrm>
        </p:spPr>
        <p:txBody>
          <a:bodyPr>
            <a:noAutofit/>
          </a:bodyPr>
          <a:lstStyle/>
          <a:p>
            <a:pPr marL="0" indent="354013" algn="just">
              <a:buFont typeface="Arial" charset="0"/>
              <a:buNone/>
              <a:defRPr/>
            </a:pPr>
            <a:r>
              <a:rPr lang="uk-UA" dirty="0" smtClean="0">
                <a:solidFill>
                  <a:schemeClr val="accent1"/>
                </a:solidFill>
                <a:latin typeface="Bookman Old Style" pitchFamily="18" charset="0"/>
                <a:cs typeface="Times New Roman" pitchFamily="18" charset="0"/>
              </a:rPr>
              <a:t>   Арифметичною прогресією називають послідовність, кожний член якої, починаючи з другого, дорівнює попередньому члену, до якого додається одне й те ж число. </a:t>
            </a:r>
          </a:p>
          <a:p>
            <a:pPr marL="0" indent="354013" algn="just">
              <a:buFont typeface="Arial" charset="0"/>
              <a:buNone/>
              <a:defRPr/>
            </a:pPr>
            <a:r>
              <a:rPr lang="uk-UA" dirty="0" smtClean="0">
                <a:solidFill>
                  <a:schemeClr val="accent1"/>
                </a:solidFill>
                <a:latin typeface="Bookman Old Style" pitchFamily="18" charset="0"/>
                <a:cs typeface="Times New Roman" pitchFamily="18" charset="0"/>
              </a:rPr>
              <a:t>   Це число називають різницею арифметичної прогресії та позначають буквою </a:t>
            </a:r>
            <a:r>
              <a:rPr lang="en-US" b="1" i="1" dirty="0" smtClean="0">
                <a:solidFill>
                  <a:schemeClr val="accent1"/>
                </a:solidFill>
                <a:latin typeface="Bookman Old Style" pitchFamily="18" charset="0"/>
                <a:cs typeface="Times New Roman" pitchFamily="18" charset="0"/>
              </a:rPr>
              <a:t>d</a:t>
            </a:r>
            <a:r>
              <a:rPr lang="uk-UA" b="1" i="1" dirty="0" smtClean="0">
                <a:solidFill>
                  <a:schemeClr val="accent1"/>
                </a:solidFill>
                <a:latin typeface="Bookman Old Style" pitchFamily="18" charset="0"/>
                <a:cs typeface="Times New Roman" pitchFamily="18" charset="0"/>
              </a:rPr>
              <a:t>.</a:t>
            </a:r>
          </a:p>
          <a:p>
            <a:pPr marL="0" indent="354013">
              <a:buFont typeface="Arial" charset="0"/>
              <a:buNone/>
              <a:defRPr/>
            </a:pPr>
            <a:endParaRPr lang="uk-UA" sz="2800" dirty="0" smtClean="0">
              <a:latin typeface="Bookman Old Style" pitchFamily="18" charset="0"/>
              <a:cs typeface="Times New Roman" pitchFamily="18" charset="0"/>
            </a:endParaRPr>
          </a:p>
          <a:p>
            <a:pPr marL="0" indent="354013">
              <a:buFont typeface="Arial" charset="0"/>
              <a:buNone/>
              <a:defRPr/>
            </a:pPr>
            <a:endParaRPr lang="uk-UA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354013">
              <a:buFont typeface="Arial" charset="0"/>
              <a:buNone/>
              <a:defRPr/>
            </a:pPr>
            <a:endParaRPr lang="uk-UA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8553687"/>
              </p:ext>
            </p:extLst>
          </p:nvPr>
        </p:nvGraphicFramePr>
        <p:xfrm>
          <a:off x="1130300" y="5084763"/>
          <a:ext cx="3767138" cy="1042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6" name="Equation" r:id="rId3" imgW="825480" imgH="228600" progId="Equation.DSMT4">
                  <p:embed/>
                </p:oleObj>
              </mc:Choice>
              <mc:Fallback>
                <p:oleObj name="Equation" r:id="rId3" imgW="825480" imgH="228600" progId="Equation.DSMT4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0300" y="5084763"/>
                        <a:ext cx="3767138" cy="1042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4024003"/>
              </p:ext>
            </p:extLst>
          </p:nvPr>
        </p:nvGraphicFramePr>
        <p:xfrm>
          <a:off x="5004048" y="5085184"/>
          <a:ext cx="3592512" cy="1042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7" name="Equation" r:id="rId5" imgW="787400" imgH="228600" progId="Equation.3">
                  <p:embed/>
                </p:oleObj>
              </mc:Choice>
              <mc:Fallback>
                <p:oleObj name="Equation" r:id="rId5" imgW="787400" imgH="228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4048" y="5085184"/>
                        <a:ext cx="3592512" cy="1042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3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793312"/>
          </a:xfrm>
        </p:spPr>
        <p:txBody>
          <a:bodyPr/>
          <a:lstStyle/>
          <a:p>
            <a:r>
              <a:rPr lang="uk-UA" sz="3600" b="1" dirty="0" smtClean="0">
                <a:solidFill>
                  <a:srgbClr val="0070C0"/>
                </a:solidFill>
                <a:latin typeface="Bookman Old Style" pitchFamily="18" charset="0"/>
              </a:rPr>
              <a:t>Варіант 50 (2014 р.)</a:t>
            </a:r>
          </a:p>
        </p:txBody>
      </p:sp>
      <p:graphicFrame>
        <p:nvGraphicFramePr>
          <p:cNvPr id="13315" name="Object 2"/>
          <p:cNvGraphicFramePr>
            <a:graphicFrameLocks noChangeAspect="1"/>
          </p:cNvGraphicFramePr>
          <p:nvPr/>
        </p:nvGraphicFramePr>
        <p:xfrm>
          <a:off x="1643063" y="3786188"/>
          <a:ext cx="4740275" cy="74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86" name="Equation" r:id="rId3" imgW="1371600" imgH="215900" progId="Equation.3">
                  <p:embed/>
                </p:oleObj>
              </mc:Choice>
              <mc:Fallback>
                <p:oleObj name="Equation" r:id="rId3" imgW="1371600" imgH="2159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3063" y="3786188"/>
                        <a:ext cx="4740275" cy="746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4" name="Object 4"/>
          <p:cNvGraphicFramePr>
            <a:graphicFrameLocks noChangeAspect="1"/>
          </p:cNvGraphicFramePr>
          <p:nvPr/>
        </p:nvGraphicFramePr>
        <p:xfrm>
          <a:off x="1643063" y="3143250"/>
          <a:ext cx="4008437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87" name="Equation" r:id="rId5" imgW="1129810" imgH="203112" progId="Equation.3">
                  <p:embed/>
                </p:oleObj>
              </mc:Choice>
              <mc:Fallback>
                <p:oleObj name="Equation" r:id="rId5" imgW="1129810" imgH="203112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3063" y="3143250"/>
                        <a:ext cx="4008437" cy="720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143000" y="2143125"/>
            <a:ext cx="7429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uk-UA" sz="2400" b="1" dirty="0">
                <a:latin typeface="Bookman Old Style" pitchFamily="18" charset="0"/>
                <a:cs typeface="Times New Roman" pitchFamily="18" charset="0"/>
              </a:rPr>
              <a:t>Розв'язання</a:t>
            </a:r>
            <a:endParaRPr lang="ru-RU" sz="2400" b="1" dirty="0">
              <a:latin typeface="Bookman Old Style" pitchFamily="18" charset="0"/>
              <a:cs typeface="Times New Roman" pitchFamily="18" charset="0"/>
            </a:endParaRPr>
          </a:p>
        </p:txBody>
      </p:sp>
      <p:graphicFrame>
        <p:nvGraphicFramePr>
          <p:cNvPr id="15366" name="Object 2"/>
          <p:cNvGraphicFramePr>
            <a:graphicFrameLocks noChangeAspect="1"/>
          </p:cNvGraphicFramePr>
          <p:nvPr/>
        </p:nvGraphicFramePr>
        <p:xfrm>
          <a:off x="2241550" y="4521200"/>
          <a:ext cx="3686175" cy="703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88" name="Equation" r:id="rId7" imgW="1066337" imgH="203112" progId="Equation.3">
                  <p:embed/>
                </p:oleObj>
              </mc:Choice>
              <mc:Fallback>
                <p:oleObj name="Equation" r:id="rId7" imgW="1066337" imgH="203112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1550" y="4521200"/>
                        <a:ext cx="3686175" cy="703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7" name="Object 2"/>
          <p:cNvGraphicFramePr>
            <a:graphicFrameLocks noChangeAspect="1"/>
          </p:cNvGraphicFramePr>
          <p:nvPr/>
        </p:nvGraphicFramePr>
        <p:xfrm>
          <a:off x="3357563" y="5072063"/>
          <a:ext cx="1535112" cy="61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89" name="Equation" r:id="rId9" imgW="444114" imgH="177646" progId="Equation.3">
                  <p:embed/>
                </p:oleObj>
              </mc:Choice>
              <mc:Fallback>
                <p:oleObj name="Equation" r:id="rId9" imgW="444114" imgH="177646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7563" y="5072063"/>
                        <a:ext cx="1535112" cy="615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14375" y="6000750"/>
            <a:ext cx="7429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uk-UA" sz="2400" b="1" dirty="0">
                <a:latin typeface="Bookman Old Style" pitchFamily="18" charset="0"/>
                <a:cs typeface="Times New Roman" pitchFamily="18" charset="0"/>
              </a:rPr>
              <a:t>Відповідь:</a:t>
            </a:r>
            <a:r>
              <a:rPr lang="uk-UA" sz="2400" dirty="0">
                <a:latin typeface="Bookman Old Style" pitchFamily="18" charset="0"/>
                <a:cs typeface="Times New Roman" pitchFamily="18" charset="0"/>
              </a:rPr>
              <a:t> 12</a:t>
            </a:r>
            <a:endParaRPr lang="ru-RU" sz="2400" b="1" dirty="0"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6916" y="793312"/>
            <a:ext cx="8387084" cy="138499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uk-UA" sz="2800" dirty="0" smtClean="0">
                <a:latin typeface="Bookman Old Style" pitchFamily="18" charset="0"/>
              </a:rPr>
              <a:t>2.3. Знайдіть номер члена арифметичної</a:t>
            </a:r>
          </a:p>
          <a:p>
            <a:r>
              <a:rPr lang="uk-UA" sz="2800" dirty="0" smtClean="0">
                <a:latin typeface="Bookman Old Style" pitchFamily="18" charset="0"/>
              </a:rPr>
              <a:t>прогресії 11,8; 12,4; 13; … , який дорівнює 20,8.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836613"/>
          </a:xfrm>
        </p:spPr>
        <p:txBody>
          <a:bodyPr/>
          <a:lstStyle/>
          <a:p>
            <a:r>
              <a:rPr lang="uk-UA" sz="3600" b="1" dirty="0" smtClean="0">
                <a:solidFill>
                  <a:srgbClr val="0070C0"/>
                </a:solidFill>
                <a:latin typeface="Bookman Old Style" pitchFamily="18" charset="0"/>
              </a:rPr>
              <a:t>Варіант 54 (2014 р.)</a:t>
            </a:r>
          </a:p>
        </p:txBody>
      </p:sp>
      <p:graphicFrame>
        <p:nvGraphicFramePr>
          <p:cNvPr id="1331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1024448"/>
              </p:ext>
            </p:extLst>
          </p:nvPr>
        </p:nvGraphicFramePr>
        <p:xfrm>
          <a:off x="1214438" y="3068960"/>
          <a:ext cx="4168775" cy="668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1" name="Equation" r:id="rId3" imgW="1345616" imgH="215806" progId="Equation.3">
                  <p:embed/>
                </p:oleObj>
              </mc:Choice>
              <mc:Fallback>
                <p:oleObj name="Equation" r:id="rId3" imgW="1345616" imgH="215806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4438" y="3068960"/>
                        <a:ext cx="4168775" cy="668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4289131"/>
              </p:ext>
            </p:extLst>
          </p:nvPr>
        </p:nvGraphicFramePr>
        <p:xfrm>
          <a:off x="1191606" y="2447925"/>
          <a:ext cx="4580840" cy="655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2" name="Equation" r:id="rId5" imgW="1511300" imgH="215900" progId="Equation.3">
                  <p:embed/>
                </p:oleObj>
              </mc:Choice>
              <mc:Fallback>
                <p:oleObj name="Equation" r:id="rId5" imgW="1511300" imgH="2159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1606" y="2447925"/>
                        <a:ext cx="4580840" cy="655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214438" y="1985963"/>
            <a:ext cx="7429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uk-UA" sz="2800" b="1" dirty="0">
                <a:latin typeface="Bookman Old Style" pitchFamily="18" charset="0"/>
                <a:cs typeface="Times New Roman" pitchFamily="18" charset="0"/>
              </a:rPr>
              <a:t>Розв'язання</a:t>
            </a:r>
            <a:endParaRPr lang="ru-RU" sz="2800" b="1" dirty="0"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214438" y="6000750"/>
            <a:ext cx="7429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uk-UA" sz="2800" b="1" dirty="0">
                <a:latin typeface="Bookman Old Style" pitchFamily="18" charset="0"/>
                <a:cs typeface="Times New Roman" pitchFamily="18" charset="0"/>
              </a:rPr>
              <a:t>Відповідь:</a:t>
            </a:r>
            <a:r>
              <a:rPr lang="uk-UA" sz="2800" dirty="0">
                <a:latin typeface="Bookman Old Style" pitchFamily="18" charset="0"/>
                <a:cs typeface="Times New Roman" pitchFamily="18" charset="0"/>
              </a:rPr>
              <a:t> 19</a:t>
            </a:r>
            <a:endParaRPr lang="ru-RU" sz="2800" b="1" dirty="0">
              <a:latin typeface="Bookman Old Style" pitchFamily="18" charset="0"/>
              <a:cs typeface="Times New Roman" pitchFamily="18" charset="0"/>
            </a:endParaRPr>
          </a:p>
        </p:txBody>
      </p:sp>
      <p:graphicFrame>
        <p:nvGraphicFramePr>
          <p:cNvPr id="4506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9717119"/>
              </p:ext>
            </p:extLst>
          </p:nvPr>
        </p:nvGraphicFramePr>
        <p:xfrm>
          <a:off x="1198454" y="3645024"/>
          <a:ext cx="3378200" cy="642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3" name="Equation" r:id="rId7" imgW="1066337" imgH="203112" progId="Equation.3">
                  <p:embed/>
                </p:oleObj>
              </mc:Choice>
              <mc:Fallback>
                <p:oleObj name="Equation" r:id="rId7" imgW="1066337" imgH="203112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8454" y="3645024"/>
                        <a:ext cx="3378200" cy="642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384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7769902"/>
              </p:ext>
            </p:extLst>
          </p:nvPr>
        </p:nvGraphicFramePr>
        <p:xfrm>
          <a:off x="1214438" y="4221088"/>
          <a:ext cx="1970087" cy="642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4" name="Equation" r:id="rId9" imgW="622030" imgH="203112" progId="Equation.3">
                  <p:embed/>
                </p:oleObj>
              </mc:Choice>
              <mc:Fallback>
                <p:oleObj name="Equation" r:id="rId9" imgW="622030" imgH="203112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4438" y="4221088"/>
                        <a:ext cx="1970087" cy="642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38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6772197"/>
              </p:ext>
            </p:extLst>
          </p:nvPr>
        </p:nvGraphicFramePr>
        <p:xfrm>
          <a:off x="1239838" y="4581525"/>
          <a:ext cx="1770062" cy="1246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5" name="Equation" r:id="rId11" imgW="558720" imgH="393480" progId="Equation.DSMT4">
                  <p:embed/>
                </p:oleObj>
              </mc:Choice>
              <mc:Fallback>
                <p:oleObj name="Equation" r:id="rId11" imgW="558720" imgH="3934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9838" y="4581525"/>
                        <a:ext cx="1770062" cy="1246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756916" y="793312"/>
            <a:ext cx="8387084" cy="95410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uk-UA" sz="2800" dirty="0" smtClean="0">
                <a:latin typeface="Bookman Old Style" pitchFamily="18" charset="0"/>
              </a:rPr>
              <a:t>2.4. Який номер має перший додатний член арифметичної прогресії: -10,4; -9,8; -9,2; ...?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45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01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101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8464550" cy="908720"/>
          </a:xfrm>
        </p:spPr>
        <p:txBody>
          <a:bodyPr/>
          <a:lstStyle/>
          <a:p>
            <a:r>
              <a:rPr lang="uk-UA" sz="3600" b="1" dirty="0" smtClean="0">
                <a:solidFill>
                  <a:srgbClr val="0070C0"/>
                </a:solidFill>
                <a:latin typeface="Bookman Old Style" pitchFamily="18" charset="0"/>
              </a:rPr>
              <a:t>Варіант 57 (2014 р.)</a:t>
            </a:r>
          </a:p>
        </p:txBody>
      </p:sp>
      <p:graphicFrame>
        <p:nvGraphicFramePr>
          <p:cNvPr id="1331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0603702"/>
              </p:ext>
            </p:extLst>
          </p:nvPr>
        </p:nvGraphicFramePr>
        <p:xfrm>
          <a:off x="756916" y="3212976"/>
          <a:ext cx="4037012" cy="74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38" name="Equation" r:id="rId3" imgW="1167893" imgH="215806" progId="Equation.3">
                  <p:embed/>
                </p:oleObj>
              </mc:Choice>
              <mc:Fallback>
                <p:oleObj name="Equation" r:id="rId3" imgW="1167893" imgH="215806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6916" y="3212976"/>
                        <a:ext cx="4037012" cy="746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4867145"/>
              </p:ext>
            </p:extLst>
          </p:nvPr>
        </p:nvGraphicFramePr>
        <p:xfrm>
          <a:off x="714375" y="2533650"/>
          <a:ext cx="3151187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39" name="Equation" r:id="rId5" imgW="888614" imgH="203112" progId="Equation.3">
                  <p:embed/>
                </p:oleObj>
              </mc:Choice>
              <mc:Fallback>
                <p:oleObj name="Equation" r:id="rId5" imgW="888614" imgH="203112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75" y="2533650"/>
                        <a:ext cx="3151187" cy="720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214438" y="2071688"/>
            <a:ext cx="74295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uk-UA" sz="2400" b="1" dirty="0">
                <a:latin typeface="Bookman Old Style" pitchFamily="18" charset="0"/>
                <a:cs typeface="Times New Roman" pitchFamily="18" charset="0"/>
              </a:rPr>
              <a:t>Розв'язання</a:t>
            </a:r>
            <a:endParaRPr lang="ru-RU" sz="2400" b="1" dirty="0">
              <a:latin typeface="Bookman Old Style" pitchFamily="18" charset="0"/>
              <a:cs typeface="Times New Roman" pitchFamily="18" charset="0"/>
            </a:endParaRPr>
          </a:p>
        </p:txBody>
      </p:sp>
      <p:graphicFrame>
        <p:nvGraphicFramePr>
          <p:cNvPr id="1536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6605316"/>
              </p:ext>
            </p:extLst>
          </p:nvPr>
        </p:nvGraphicFramePr>
        <p:xfrm>
          <a:off x="772932" y="3933056"/>
          <a:ext cx="2106613" cy="703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40" name="Equation" r:id="rId7" imgW="609336" imgH="203112" progId="Equation.3">
                  <p:embed/>
                </p:oleObj>
              </mc:Choice>
              <mc:Fallback>
                <p:oleObj name="Equation" r:id="rId7" imgW="609336" imgH="203112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2932" y="3933056"/>
                        <a:ext cx="2106613" cy="703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4637452"/>
              </p:ext>
            </p:extLst>
          </p:nvPr>
        </p:nvGraphicFramePr>
        <p:xfrm>
          <a:off x="899592" y="4653136"/>
          <a:ext cx="1579562" cy="61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41" name="Equation" r:id="rId9" imgW="457002" imgH="177723" progId="Equation.3">
                  <p:embed/>
                </p:oleObj>
              </mc:Choice>
              <mc:Fallback>
                <p:oleObj name="Equation" r:id="rId9" imgW="457002" imgH="177723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592" y="4653136"/>
                        <a:ext cx="1579562" cy="615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14375" y="6000750"/>
            <a:ext cx="7429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uk-UA" sz="2400" b="1" dirty="0">
                <a:latin typeface="Bookman Old Style" pitchFamily="18" charset="0"/>
                <a:cs typeface="Times New Roman" pitchFamily="18" charset="0"/>
              </a:rPr>
              <a:t>Відповідь:</a:t>
            </a:r>
            <a:r>
              <a:rPr lang="uk-UA" sz="2400" dirty="0">
                <a:latin typeface="Bookman Old Style" pitchFamily="18" charset="0"/>
                <a:cs typeface="Times New Roman" pitchFamily="18" charset="0"/>
              </a:rPr>
              <a:t> 27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76347" y="1033069"/>
            <a:ext cx="8387084" cy="95410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uk-UA" sz="2800" dirty="0" smtClean="0">
                <a:latin typeface="Bookman Old Style" pitchFamily="18" charset="0"/>
              </a:rPr>
              <a:t>2.2. Який номер має член арифметичної</a:t>
            </a:r>
          </a:p>
          <a:p>
            <a:r>
              <a:rPr lang="uk-UA" sz="2800" dirty="0" smtClean="0">
                <a:latin typeface="Bookman Old Style" pitchFamily="18" charset="0"/>
              </a:rPr>
              <a:t>прогресії 6; 14; 22; … , що дорівнює 214?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8534400" cy="793312"/>
          </a:xfrm>
        </p:spPr>
        <p:txBody>
          <a:bodyPr/>
          <a:lstStyle/>
          <a:p>
            <a:r>
              <a:rPr lang="uk-UA" sz="3600" b="1" dirty="0" smtClean="0">
                <a:solidFill>
                  <a:srgbClr val="0070C0"/>
                </a:solidFill>
                <a:latin typeface="Bookman Old Style" pitchFamily="18" charset="0"/>
              </a:rPr>
              <a:t>Варіант 60 (2014 р.)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714375" y="3067051"/>
            <a:ext cx="7429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uk-UA" sz="2800" b="1" dirty="0">
                <a:latin typeface="Bookman Old Style" pitchFamily="18" charset="0"/>
                <a:cs typeface="Times New Roman" pitchFamily="18" charset="0"/>
              </a:rPr>
              <a:t>Розв'язання</a:t>
            </a:r>
            <a:endParaRPr lang="ru-RU" sz="2800" b="1" dirty="0"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14375" y="6000750"/>
            <a:ext cx="7429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uk-UA" sz="2800" b="1" dirty="0">
                <a:latin typeface="Bookman Old Style" pitchFamily="18" charset="0"/>
                <a:cs typeface="Times New Roman" pitchFamily="18" charset="0"/>
              </a:rPr>
              <a:t>Відповідь:</a:t>
            </a:r>
            <a:r>
              <a:rPr lang="uk-UA" sz="2800" dirty="0">
                <a:latin typeface="Bookman Old Style" pitchFamily="18" charset="0"/>
                <a:cs typeface="Times New Roman" pitchFamily="18" charset="0"/>
              </a:rPr>
              <a:t> 105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429201"/>
              </p:ext>
            </p:extLst>
          </p:nvPr>
        </p:nvGraphicFramePr>
        <p:xfrm>
          <a:off x="4429125" y="3573016"/>
          <a:ext cx="3643312" cy="790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89" name="Equation" r:id="rId3" imgW="1054100" imgH="228600" progId="Equation.3">
                  <p:embed/>
                </p:oleObj>
              </mc:Choice>
              <mc:Fallback>
                <p:oleObj name="Equation" r:id="rId3" imgW="1054100" imgH="2286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9125" y="3573016"/>
                        <a:ext cx="3643312" cy="790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91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5491997"/>
              </p:ext>
            </p:extLst>
          </p:nvPr>
        </p:nvGraphicFramePr>
        <p:xfrm>
          <a:off x="714375" y="4985045"/>
          <a:ext cx="3446463" cy="998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90" name="Equation" r:id="rId5" imgW="1358310" imgH="393529" progId="Equation.3">
                  <p:embed/>
                </p:oleObj>
              </mc:Choice>
              <mc:Fallback>
                <p:oleObj name="Equation" r:id="rId5" imgW="1358310" imgH="393529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75" y="4985045"/>
                        <a:ext cx="3446463" cy="998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9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2988815"/>
              </p:ext>
            </p:extLst>
          </p:nvPr>
        </p:nvGraphicFramePr>
        <p:xfrm>
          <a:off x="4214622" y="5035695"/>
          <a:ext cx="4938514" cy="9455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91" name="Equation" r:id="rId7" imgW="2057400" imgH="393700" progId="Equation.3">
                  <p:embed/>
                </p:oleObj>
              </mc:Choice>
              <mc:Fallback>
                <p:oleObj name="Equation" r:id="rId7" imgW="2057400" imgH="3937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4622" y="5035695"/>
                        <a:ext cx="4938514" cy="9455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45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5875811"/>
              </p:ext>
            </p:extLst>
          </p:nvPr>
        </p:nvGraphicFramePr>
        <p:xfrm>
          <a:off x="627980" y="3573016"/>
          <a:ext cx="3711575" cy="776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92" name="Equation" r:id="rId9" imgW="1091726" imgH="228501" progId="Equation.3">
                  <p:embed/>
                </p:oleObj>
              </mc:Choice>
              <mc:Fallback>
                <p:oleObj name="Equation" r:id="rId9" imgW="1091726" imgH="228501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7980" y="3573016"/>
                        <a:ext cx="3711575" cy="776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45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1603302"/>
              </p:ext>
            </p:extLst>
          </p:nvPr>
        </p:nvGraphicFramePr>
        <p:xfrm>
          <a:off x="640974" y="4221088"/>
          <a:ext cx="4121944" cy="6708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93" name="Equation" r:id="rId11" imgW="1434477" imgH="215806" progId="Equation.3">
                  <p:embed/>
                </p:oleObj>
              </mc:Choice>
              <mc:Fallback>
                <p:oleObj name="Equation" r:id="rId11" imgW="1434477" imgH="215806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974" y="4221088"/>
                        <a:ext cx="4121944" cy="6708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759252" y="764704"/>
            <a:ext cx="8387084" cy="181588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uk-UA" sz="2800" dirty="0" smtClean="0">
                <a:latin typeface="Bookman Old Style" pitchFamily="18" charset="0"/>
              </a:rPr>
              <a:t>2.3. Обчисліть суму п'ятнадцяти перших членів арифметичної прогресії, якщо її шостий член  дорівнює 2,2,  а різниця дорівнює 2,4.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104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104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6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6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560387" y="-13672"/>
            <a:ext cx="8594725" cy="850384"/>
          </a:xfrm>
        </p:spPr>
        <p:txBody>
          <a:bodyPr/>
          <a:lstStyle/>
          <a:p>
            <a:r>
              <a:rPr lang="uk-UA" sz="3600" b="1" dirty="0" smtClean="0">
                <a:solidFill>
                  <a:srgbClr val="0070C0"/>
                </a:solidFill>
                <a:latin typeface="Bookman Old Style" pitchFamily="18" charset="0"/>
              </a:rPr>
              <a:t>Варіант 65 (2014 р.)</a:t>
            </a:r>
          </a:p>
        </p:txBody>
      </p:sp>
      <p:graphicFrame>
        <p:nvGraphicFramePr>
          <p:cNvPr id="15364" name="Object 4"/>
          <p:cNvGraphicFramePr>
            <a:graphicFrameLocks noChangeAspect="1"/>
          </p:cNvGraphicFramePr>
          <p:nvPr/>
        </p:nvGraphicFramePr>
        <p:xfrm>
          <a:off x="900113" y="3187700"/>
          <a:ext cx="2049462" cy="538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75" name="Equation" r:id="rId3" imgW="774364" imgH="203112" progId="Equation.3">
                  <p:embed/>
                </p:oleObj>
              </mc:Choice>
              <mc:Fallback>
                <p:oleObj name="Equation" r:id="rId3" imgW="774364" imgH="203112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3187700"/>
                        <a:ext cx="2049462" cy="538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143000" y="2143125"/>
            <a:ext cx="7429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uk-UA" sz="2800" b="1" i="1" dirty="0">
                <a:latin typeface="Bookman Old Style" pitchFamily="18" charset="0"/>
                <a:cs typeface="Times New Roman" pitchFamily="18" charset="0"/>
              </a:rPr>
              <a:t>Розв'язання</a:t>
            </a:r>
            <a:endParaRPr lang="ru-RU" sz="2800" b="1" i="1" dirty="0"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14375" y="6000750"/>
            <a:ext cx="7429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uk-UA" sz="2800" b="1" i="1" dirty="0">
                <a:latin typeface="Bookman Old Style" pitchFamily="18" charset="0"/>
                <a:cs typeface="Times New Roman" pitchFamily="18" charset="0"/>
              </a:rPr>
              <a:t>Відповідь:</a:t>
            </a:r>
            <a:r>
              <a:rPr lang="uk-UA" sz="2800" dirty="0">
                <a:latin typeface="Bookman Old Style" pitchFamily="18" charset="0"/>
                <a:cs typeface="Times New Roman" pitchFamily="18" charset="0"/>
              </a:rPr>
              <a:t> 275.</a:t>
            </a:r>
            <a:endParaRPr lang="ru-RU" sz="2800" b="1" i="1" dirty="0"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69924" y="2667000"/>
            <a:ext cx="45501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Використаємо формулу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2889213"/>
              </p:ext>
            </p:extLst>
          </p:nvPr>
        </p:nvGraphicFramePr>
        <p:xfrm>
          <a:off x="5220071" y="2554224"/>
          <a:ext cx="3500437" cy="758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76" name="Equation" r:id="rId5" imgW="1054100" imgH="228600" progId="Equation.3">
                  <p:embed/>
                </p:oleObj>
              </mc:Choice>
              <mc:Fallback>
                <p:oleObj name="Equation" r:id="rId5" imgW="1054100" imgH="2286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0071" y="2554224"/>
                        <a:ext cx="3500437" cy="758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90" name="Object 4"/>
          <p:cNvGraphicFramePr>
            <a:graphicFrameLocks noChangeAspect="1"/>
          </p:cNvGraphicFramePr>
          <p:nvPr/>
        </p:nvGraphicFramePr>
        <p:xfrm>
          <a:off x="3213100" y="3143250"/>
          <a:ext cx="1427163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77" name="Equation" r:id="rId7" imgW="507780" imgH="203112" progId="Equation.3">
                  <p:embed/>
                </p:oleObj>
              </mc:Choice>
              <mc:Fallback>
                <p:oleObj name="Equation" r:id="rId7" imgW="507780" imgH="203112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3100" y="3143250"/>
                        <a:ext cx="1427163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669924" y="3749675"/>
            <a:ext cx="424576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Використаємо формулу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6091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2672519"/>
              </p:ext>
            </p:extLst>
          </p:nvPr>
        </p:nvGraphicFramePr>
        <p:xfrm>
          <a:off x="5126038" y="3512016"/>
          <a:ext cx="3446462" cy="998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78" name="Equation" r:id="rId9" imgW="1358310" imgH="393529" progId="Equation.3">
                  <p:embed/>
                </p:oleObj>
              </mc:Choice>
              <mc:Fallback>
                <p:oleObj name="Equation" r:id="rId9" imgW="1358310" imgH="393529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26038" y="3512016"/>
                        <a:ext cx="3446462" cy="998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9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9578571"/>
              </p:ext>
            </p:extLst>
          </p:nvPr>
        </p:nvGraphicFramePr>
        <p:xfrm>
          <a:off x="809691" y="4509120"/>
          <a:ext cx="4270612" cy="10031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79" name="Equation" r:id="rId11" imgW="1675673" imgH="393529" progId="Equation.3">
                  <p:embed/>
                </p:oleObj>
              </mc:Choice>
              <mc:Fallback>
                <p:oleObj name="Equation" r:id="rId11" imgW="1675673" imgH="393529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9691" y="4509120"/>
                        <a:ext cx="4270612" cy="100312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756916" y="793312"/>
            <a:ext cx="8387084" cy="138499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uk-UA" sz="2800" dirty="0" smtClean="0">
                <a:latin typeface="Bookman Old Style" pitchFamily="18" charset="0"/>
              </a:rPr>
              <a:t>2.2. Знайдіть суму шістнадцяти перших членів арифметичної прогресії         , якщо</a:t>
            </a:r>
          </a:p>
          <a:p>
            <a:endParaRPr lang="ru-RU" sz="2800" dirty="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0556957"/>
              </p:ext>
            </p:extLst>
          </p:nvPr>
        </p:nvGraphicFramePr>
        <p:xfrm>
          <a:off x="6444208" y="1089041"/>
          <a:ext cx="969963" cy="758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80" name="Equation" r:id="rId13" imgW="291960" imgH="228600" progId="Equation.DSMT4">
                  <p:embed/>
                </p:oleObj>
              </mc:Choice>
              <mc:Fallback>
                <p:oleObj name="Equation" r:id="rId13" imgW="291960" imgH="2286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4208" y="1089041"/>
                        <a:ext cx="969963" cy="758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1628676"/>
              </p:ext>
            </p:extLst>
          </p:nvPr>
        </p:nvGraphicFramePr>
        <p:xfrm>
          <a:off x="756917" y="1645911"/>
          <a:ext cx="3022995" cy="7253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81" name="Equation" r:id="rId15" imgW="952200" imgH="228600" progId="Equation.DSMT4">
                  <p:embed/>
                </p:oleObj>
              </mc:Choice>
              <mc:Fallback>
                <p:oleObj name="Equation" r:id="rId15" imgW="952200" imgH="228600" progId="Equation.DSMT4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6917" y="1645911"/>
                        <a:ext cx="3022995" cy="72539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46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6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6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  <p:bldP spid="1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526839" y="0"/>
            <a:ext cx="8229600" cy="836712"/>
          </a:xfrm>
        </p:spPr>
        <p:txBody>
          <a:bodyPr/>
          <a:lstStyle/>
          <a:p>
            <a:r>
              <a:rPr lang="uk-UA" sz="3600" b="1" dirty="0" smtClean="0">
                <a:solidFill>
                  <a:srgbClr val="0070C0"/>
                </a:solidFill>
                <a:latin typeface="Bookman Old Style" pitchFamily="18" charset="0"/>
              </a:rPr>
              <a:t>Варіант 2 (2015 р.)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32557" y="671993"/>
            <a:ext cx="8412253" cy="95410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uk-UA" sz="2800" dirty="0" smtClean="0">
                <a:latin typeface="Bookman Old Style" pitchFamily="18" charset="0"/>
              </a:rPr>
              <a:t>3.2. Модуль якого члена </a:t>
            </a:r>
            <a:r>
              <a:rPr lang="uk-UA" sz="2800" dirty="0">
                <a:latin typeface="Bookman Old Style" pitchFamily="18" charset="0"/>
              </a:rPr>
              <a:t>арифметичної</a:t>
            </a:r>
          </a:p>
          <a:p>
            <a:r>
              <a:rPr lang="uk-UA" sz="2800" dirty="0" smtClean="0">
                <a:latin typeface="Bookman Old Style" pitchFamily="18" charset="0"/>
              </a:rPr>
              <a:t>прогресії  15,3; 13,2;... найменший?</a:t>
            </a:r>
            <a:endParaRPr lang="ru-RU" sz="2800" dirty="0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971600" y="1738640"/>
            <a:ext cx="7429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uk-UA" sz="2800" b="1" i="1" dirty="0">
                <a:latin typeface="Bookman Old Style" pitchFamily="18" charset="0"/>
                <a:cs typeface="Times New Roman" pitchFamily="18" charset="0"/>
              </a:rPr>
              <a:t>Розв'язання</a:t>
            </a:r>
            <a:endParaRPr lang="ru-RU" sz="2800" b="1" i="1" dirty="0">
              <a:latin typeface="Bookman Old Style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9947825"/>
              </p:ext>
            </p:extLst>
          </p:nvPr>
        </p:nvGraphicFramePr>
        <p:xfrm>
          <a:off x="634878" y="2055348"/>
          <a:ext cx="3435386" cy="6439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45" name="Equation" r:id="rId3" imgW="1218960" imgH="228600" progId="Equation.DSMT4">
                  <p:embed/>
                </p:oleObj>
              </mc:Choice>
              <mc:Fallback>
                <p:oleObj name="Equation" r:id="rId3" imgW="1218960" imgH="2286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4878" y="2055348"/>
                        <a:ext cx="3435386" cy="64396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118858" y="2146500"/>
            <a:ext cx="11349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Отже,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8808073"/>
              </p:ext>
            </p:extLst>
          </p:nvPr>
        </p:nvGraphicFramePr>
        <p:xfrm>
          <a:off x="5265391" y="2146500"/>
          <a:ext cx="1897062" cy="642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46" name="Equation" r:id="rId5" imgW="672840" imgH="228600" progId="Equation.DSMT4">
                  <p:embed/>
                </p:oleObj>
              </mc:Choice>
              <mc:Fallback>
                <p:oleObj name="Equation" r:id="rId5" imgW="672840" imgH="228600" progId="Equation.DSMT4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65391" y="2146500"/>
                        <a:ext cx="1897062" cy="642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6777893"/>
              </p:ext>
            </p:extLst>
          </p:nvPr>
        </p:nvGraphicFramePr>
        <p:xfrm>
          <a:off x="632558" y="2780928"/>
          <a:ext cx="39370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47" name="Equation" r:id="rId7" imgW="1396800" imgH="203040" progId="Equation.DSMT4">
                  <p:embed/>
                </p:oleObj>
              </mc:Choice>
              <mc:Fallback>
                <p:oleObj name="Equation" r:id="rId7" imgW="1396800" imgH="203040" progId="Equation.DSMT4">
                  <p:embed/>
                  <p:pic>
                    <p:nvPicPr>
                      <p:cNvPr id="0" name="Объект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558" y="2780928"/>
                        <a:ext cx="39370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641639" y="2723881"/>
            <a:ext cx="440317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Знайдемо найменший додатний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632558" y="3293427"/>
            <a:ext cx="652989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та найбільший від‘ємний члени даної прогресії.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0349371"/>
              </p:ext>
            </p:extLst>
          </p:nvPr>
        </p:nvGraphicFramePr>
        <p:xfrm>
          <a:off x="721824" y="3755092"/>
          <a:ext cx="6121400" cy="5709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48" name="Equation" r:id="rId9" imgW="2171520" imgH="228600" progId="Equation.DSMT4">
                  <p:embed/>
                </p:oleObj>
              </mc:Choice>
              <mc:Fallback>
                <p:oleObj name="Equation" r:id="rId9" imgW="2171520" imgH="228600" progId="Equation.DSMT4">
                  <p:embed/>
                  <p:pic>
                    <p:nvPicPr>
                      <p:cNvPr id="0" name="Объект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1824" y="3755092"/>
                        <a:ext cx="6121400" cy="57092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632558" y="4365104"/>
            <a:ext cx="11349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Якщо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6" name="Объект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4946484"/>
              </p:ext>
            </p:extLst>
          </p:nvPr>
        </p:nvGraphicFramePr>
        <p:xfrm>
          <a:off x="632558" y="5085184"/>
          <a:ext cx="615315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49" name="Equation" r:id="rId11" imgW="2184120" imgH="203040" progId="Equation.DSMT4">
                  <p:embed/>
                </p:oleObj>
              </mc:Choice>
              <mc:Fallback>
                <p:oleObj name="Equation" r:id="rId11" imgW="2184120" imgH="203040" progId="Equation.DSMT4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558" y="5085184"/>
                        <a:ext cx="615315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Объект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5936968"/>
              </p:ext>
            </p:extLst>
          </p:nvPr>
        </p:nvGraphicFramePr>
        <p:xfrm>
          <a:off x="1847850" y="4427538"/>
          <a:ext cx="5330825" cy="642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50" name="Equation" r:id="rId13" imgW="1892160" imgH="228600" progId="Equation.DSMT4">
                  <p:embed/>
                </p:oleObj>
              </mc:Choice>
              <mc:Fallback>
                <p:oleObj name="Equation" r:id="rId13" imgW="1892160" imgH="228600" progId="Equation.DSMT4">
                  <p:embed/>
                  <p:pic>
                    <p:nvPicPr>
                      <p:cNvPr id="0" name="Объект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7850" y="4427538"/>
                        <a:ext cx="5330825" cy="642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Объект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964609"/>
              </p:ext>
            </p:extLst>
          </p:nvPr>
        </p:nvGraphicFramePr>
        <p:xfrm>
          <a:off x="755576" y="5589240"/>
          <a:ext cx="3505200" cy="1108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51" name="Equation" r:id="rId15" imgW="1244520" imgH="393480" progId="Equation.DSMT4">
                  <p:embed/>
                </p:oleObj>
              </mc:Choice>
              <mc:Fallback>
                <p:oleObj name="Equation" r:id="rId15" imgW="1244520" imgH="393480" progId="Equation.DSMT4">
                  <p:embed/>
                  <p:pic>
                    <p:nvPicPr>
                      <p:cNvPr id="0" name="Объект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6" y="5589240"/>
                        <a:ext cx="3505200" cy="1108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79023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4" grpId="0"/>
      <p:bldP spid="15" grpId="0"/>
      <p:bldP spid="1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600" b="1" dirty="0" smtClean="0">
                <a:solidFill>
                  <a:srgbClr val="0070C0"/>
                </a:solidFill>
                <a:latin typeface="Bookman Old Style" pitchFamily="18" charset="0"/>
              </a:rPr>
              <a:t>Варіант 2 (2015 р.) продовження розв‘язування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714375" y="1684834"/>
            <a:ext cx="23534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Отже, що якщо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6729227"/>
              </p:ext>
            </p:extLst>
          </p:nvPr>
        </p:nvGraphicFramePr>
        <p:xfrm>
          <a:off x="2843808" y="1587811"/>
          <a:ext cx="6403978" cy="6391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98" name="Equation" r:id="rId3" imgW="2286000" imgH="228600" progId="Equation.DSMT4">
                  <p:embed/>
                </p:oleObj>
              </mc:Choice>
              <mc:Fallback>
                <p:oleObj name="Equation" r:id="rId3" imgW="22860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808" y="1587811"/>
                        <a:ext cx="6403978" cy="6391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3168172"/>
              </p:ext>
            </p:extLst>
          </p:nvPr>
        </p:nvGraphicFramePr>
        <p:xfrm>
          <a:off x="778409" y="2629348"/>
          <a:ext cx="5584825" cy="642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99" name="Equation" r:id="rId5" imgW="1981080" imgH="228600" progId="Equation.DSMT4">
                  <p:embed/>
                </p:oleObj>
              </mc:Choice>
              <mc:Fallback>
                <p:oleObj name="Equation" r:id="rId5" imgW="198108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8409" y="2629348"/>
                        <a:ext cx="5584825" cy="642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778409" y="2169745"/>
            <a:ext cx="652989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найменший додатний член прогресії. Тоді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714375" y="3293427"/>
            <a:ext cx="659392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найбільший від‘ємний член прогресії.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778409" y="3806271"/>
            <a:ext cx="177736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Оскільки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8" name="Объект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3156391"/>
              </p:ext>
            </p:extLst>
          </p:nvPr>
        </p:nvGraphicFramePr>
        <p:xfrm>
          <a:off x="2343399" y="3755092"/>
          <a:ext cx="2433637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00" name="Equation" r:id="rId7" imgW="863280" imgH="253800" progId="Equation.DSMT4">
                  <p:embed/>
                </p:oleObj>
              </mc:Choice>
              <mc:Fallback>
                <p:oleObj name="Equation" r:id="rId7" imgW="86328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3399" y="3755092"/>
                        <a:ext cx="2433637" cy="714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Box 19"/>
          <p:cNvSpPr txBox="1">
            <a:spLocks noChangeArrowheads="1"/>
          </p:cNvSpPr>
          <p:nvPr/>
        </p:nvSpPr>
        <p:spPr bwMode="auto">
          <a:xfrm rot="10800000" flipV="1">
            <a:off x="669824" y="4366206"/>
            <a:ext cx="811407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то найменший за модулем член арифметичної прогресії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778409" y="4941168"/>
            <a:ext cx="228939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дорівнює   0,6.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714375" y="6000750"/>
            <a:ext cx="7429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uk-UA" sz="2800" b="1" i="1" dirty="0" smtClean="0">
                <a:latin typeface="Bookman Old Style" pitchFamily="18" charset="0"/>
                <a:cs typeface="Times New Roman" pitchFamily="18" charset="0"/>
              </a:rPr>
              <a:t>Відповідь:</a:t>
            </a:r>
            <a:r>
              <a:rPr lang="uk-UA" sz="2800" dirty="0" smtClean="0">
                <a:latin typeface="Bookman Old Style" pitchFamily="18" charset="0"/>
                <a:cs typeface="Times New Roman" pitchFamily="18" charset="0"/>
              </a:rPr>
              <a:t>  </a:t>
            </a:r>
            <a:endParaRPr lang="ru-RU" sz="2800" b="1" i="1" dirty="0">
              <a:latin typeface="Bookman Old Style" pitchFamily="18" charset="0"/>
              <a:cs typeface="Times New Roman" pitchFamily="18" charset="0"/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4288364"/>
              </p:ext>
            </p:extLst>
          </p:nvPr>
        </p:nvGraphicFramePr>
        <p:xfrm>
          <a:off x="2843808" y="5922868"/>
          <a:ext cx="1592197" cy="6789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01" name="Equation" r:id="rId9" imgW="558720" imgH="228600" progId="Equation.DSMT4">
                  <p:embed/>
                </p:oleObj>
              </mc:Choice>
              <mc:Fallback>
                <p:oleObj name="Equation" r:id="rId9" imgW="558720" imgH="2286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808" y="5922868"/>
                        <a:ext cx="1592197" cy="6789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86608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  <p:bldP spid="15" grpId="0"/>
      <p:bldP spid="17" grpId="0"/>
      <p:bldP spid="20" grpId="0"/>
      <p:bldP spid="21" grpId="0"/>
      <p:bldP spid="2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504056"/>
          </a:xfrm>
        </p:spPr>
        <p:txBody>
          <a:bodyPr/>
          <a:lstStyle/>
          <a:p>
            <a:r>
              <a:rPr lang="uk-UA" sz="4000" dirty="0" smtClean="0">
                <a:solidFill>
                  <a:srgbClr val="0070C0"/>
                </a:solidFill>
                <a:latin typeface="Bookman Old Style" pitchFamily="18" charset="0"/>
              </a:rPr>
              <a:t>Список використаних джерел</a:t>
            </a:r>
          </a:p>
        </p:txBody>
      </p:sp>
      <p:sp>
        <p:nvSpPr>
          <p:cNvPr id="50179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686800" cy="5217443"/>
          </a:xfrm>
        </p:spPr>
        <p:txBody>
          <a:bodyPr/>
          <a:lstStyle/>
          <a:p>
            <a:pPr marL="514350" indent="-514350">
              <a:buSzPct val="105000"/>
              <a:buFont typeface="Calibri" pitchFamily="34" charset="0"/>
              <a:buAutoNum type="arabicPeriod"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Збірник завдань державної підсумкової атестації: 9-й кл./ О.І.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Глобін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та ін.-К.: Центр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навч.-метод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. л-ри, 2013.- 168 с.</a:t>
            </a:r>
          </a:p>
          <a:p>
            <a:pPr marL="514350" indent="-514350">
              <a:buSzPct val="105000"/>
              <a:buFont typeface="Calibri" pitchFamily="34" charset="0"/>
              <a:buAutoNum type="arabicPeriod"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Збірник завдань для державної підсумкової атестації з математики: 9-й кл./ А.Г. Мерзляк та ін.; за ред. М.І.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Бурди.-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К.: Центр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навч.-метод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. л-ри, 2014.-256 с.</a:t>
            </a:r>
          </a:p>
          <a:p>
            <a:pPr marL="514350" indent="-514350">
              <a:buSzPct val="105000"/>
              <a:buFont typeface="Calibri" pitchFamily="34" charset="0"/>
              <a:buAutoNum type="arabicPeriod"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Збірник завдань державної підсумкової атестації: 9-й кл./О.С.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Істер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, О.В.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Єргіна.-К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.: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Генеза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, 2015 с.-62</a:t>
            </a:r>
          </a:p>
        </p:txBody>
      </p:sp>
    </p:spTree>
    <p:extLst>
      <p:ext uri="{BB962C8B-B14F-4D97-AF65-F5344CB8AC3E}">
        <p14:creationId xmlns:p14="http://schemas.microsoft.com/office/powerpoint/2010/main" val="1676396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816796" y="404664"/>
            <a:ext cx="7974012" cy="1143000"/>
          </a:xfrm>
        </p:spPr>
        <p:txBody>
          <a:bodyPr/>
          <a:lstStyle/>
          <a:p>
            <a:r>
              <a:rPr lang="uk-UA" sz="3600" b="1" dirty="0">
                <a:solidFill>
                  <a:srgbClr val="0070C0"/>
                </a:solidFill>
                <a:latin typeface="Bookman Old Style" pitchFamily="18" charset="0"/>
              </a:rPr>
              <a:t>Формула </a:t>
            </a:r>
            <a:r>
              <a:rPr lang="en-US" sz="3600" b="1" i="1" dirty="0">
                <a:solidFill>
                  <a:srgbClr val="0070C0"/>
                </a:solidFill>
                <a:latin typeface="Bookman Old Style" pitchFamily="18" charset="0"/>
              </a:rPr>
              <a:t>n-</a:t>
            </a:r>
            <a:r>
              <a:rPr lang="uk-UA" sz="3600" b="1" i="1" dirty="0" err="1">
                <a:solidFill>
                  <a:srgbClr val="0070C0"/>
                </a:solidFill>
                <a:latin typeface="Bookman Old Style" pitchFamily="18" charset="0"/>
              </a:rPr>
              <a:t>го</a:t>
            </a:r>
            <a:r>
              <a:rPr lang="uk-UA" sz="3600" b="1" i="1" dirty="0">
                <a:solidFill>
                  <a:srgbClr val="0070C0"/>
                </a:solidFill>
                <a:latin typeface="Bookman Old Style" pitchFamily="18" charset="0"/>
              </a:rPr>
              <a:t> </a:t>
            </a:r>
            <a:r>
              <a:rPr lang="uk-UA" sz="3600" b="1" dirty="0">
                <a:solidFill>
                  <a:srgbClr val="0070C0"/>
                </a:solidFill>
                <a:latin typeface="Bookman Old Style" pitchFamily="18" charset="0"/>
              </a:rPr>
              <a:t>члена арифметичної прогресії</a:t>
            </a:r>
            <a:endParaRPr lang="uk-UA" sz="3600" b="1" dirty="0" smtClean="0">
              <a:solidFill>
                <a:srgbClr val="0070C0"/>
              </a:solidFill>
              <a:latin typeface="Bookman Old Style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4823255"/>
              </p:ext>
            </p:extLst>
          </p:nvPr>
        </p:nvGraphicFramePr>
        <p:xfrm>
          <a:off x="661988" y="5032375"/>
          <a:ext cx="3406775" cy="1408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13" name="Equation" r:id="rId3" imgW="952200" imgH="393480" progId="Equation.DSMT4">
                  <p:embed/>
                </p:oleObj>
              </mc:Choice>
              <mc:Fallback>
                <p:oleObj name="Equation" r:id="rId3" imgW="952200" imgH="393480" progId="Equation.DSMT4">
                  <p:embed/>
                  <p:pic>
                    <p:nvPicPr>
                      <p:cNvPr id="0" name="Содержимое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988" y="5032375"/>
                        <a:ext cx="3406775" cy="1408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3074616"/>
              </p:ext>
            </p:extLst>
          </p:nvPr>
        </p:nvGraphicFramePr>
        <p:xfrm>
          <a:off x="4281760" y="5013176"/>
          <a:ext cx="4572000" cy="13643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14" name="Equation" r:id="rId5" imgW="1320227" imgH="393529" progId="Equation.3">
                  <p:embed/>
                </p:oleObj>
              </mc:Choice>
              <mc:Fallback>
                <p:oleObj name="Equation" r:id="rId5" imgW="1320227" imgH="393529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1760" y="5013176"/>
                        <a:ext cx="4572000" cy="13643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827744" y="3429000"/>
            <a:ext cx="79928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solidFill>
                  <a:srgbClr val="0070C0"/>
                </a:solidFill>
                <a:latin typeface="Bookman Old Style" pitchFamily="18" charset="0"/>
              </a:rPr>
              <a:t>Формула суми перших </a:t>
            </a:r>
            <a:r>
              <a:rPr lang="en-US" sz="3200" b="1" dirty="0">
                <a:solidFill>
                  <a:srgbClr val="0070C0"/>
                </a:solidFill>
                <a:latin typeface="Bookman Old Style" pitchFamily="18" charset="0"/>
              </a:rPr>
              <a:t> </a:t>
            </a:r>
            <a:r>
              <a:rPr lang="en-US" sz="3200" b="1" i="1" dirty="0">
                <a:solidFill>
                  <a:srgbClr val="0070C0"/>
                </a:solidFill>
                <a:latin typeface="Bookman Old Style" pitchFamily="18" charset="0"/>
                <a:cs typeface="Times New Roman" pitchFamily="18" charset="0"/>
              </a:rPr>
              <a:t>n</a:t>
            </a:r>
            <a:r>
              <a:rPr lang="en-US" sz="3200" b="1" i="1" dirty="0">
                <a:solidFill>
                  <a:srgbClr val="0070C0"/>
                </a:solidFill>
                <a:latin typeface="Bookman Old Style" pitchFamily="18" charset="0"/>
              </a:rPr>
              <a:t> </a:t>
            </a:r>
            <a:r>
              <a:rPr lang="uk-UA" sz="3200" b="1" dirty="0">
                <a:solidFill>
                  <a:srgbClr val="0070C0"/>
                </a:solidFill>
                <a:latin typeface="Bookman Old Style" pitchFamily="18" charset="0"/>
              </a:rPr>
              <a:t>членів арифметичної прогресії</a:t>
            </a:r>
            <a:endParaRPr lang="ru-RU" sz="3200" dirty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3227414"/>
              </p:ext>
            </p:extLst>
          </p:nvPr>
        </p:nvGraphicFramePr>
        <p:xfrm>
          <a:off x="2492608" y="1844824"/>
          <a:ext cx="4663159" cy="10111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15" name="Equation" r:id="rId7" imgW="1054100" imgH="228600" progId="Equation.DSMT4">
                  <p:embed/>
                </p:oleObj>
              </mc:Choice>
              <mc:Fallback>
                <p:oleObj name="Equation" r:id="rId7" imgW="1054100" imgH="228600" progId="Equation.DSMT4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2608" y="1844824"/>
                        <a:ext cx="4663159" cy="101116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457200" y="1"/>
            <a:ext cx="8507413" cy="836712"/>
          </a:xfrm>
        </p:spPr>
        <p:txBody>
          <a:bodyPr/>
          <a:lstStyle/>
          <a:p>
            <a:r>
              <a:rPr lang="uk-UA" sz="3600" b="1" dirty="0" smtClean="0">
                <a:solidFill>
                  <a:srgbClr val="0070C0"/>
                </a:solidFill>
                <a:latin typeface="Bookman Old Style" pitchFamily="18" charset="0"/>
              </a:rPr>
              <a:t>Варіант 38 (2014 р.)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811588" y="3437711"/>
            <a:ext cx="7429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uk-UA" sz="2800" b="1" dirty="0">
                <a:latin typeface="Bookman Old Style" pitchFamily="18" charset="0"/>
                <a:cs typeface="Times New Roman" pitchFamily="18" charset="0"/>
              </a:rPr>
              <a:t>Розв'язання</a:t>
            </a:r>
            <a:endParaRPr lang="ru-RU" sz="2800" b="1" dirty="0"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14375" y="6000750"/>
            <a:ext cx="74295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uk-UA" sz="2800" b="1" dirty="0">
                <a:latin typeface="Bookman Old Style" pitchFamily="18" charset="0"/>
                <a:cs typeface="Times New Roman" pitchFamily="18" charset="0"/>
              </a:rPr>
              <a:t>Відповідь:</a:t>
            </a:r>
            <a:r>
              <a:rPr lang="uk-UA" sz="2800" dirty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uk-UA" sz="3200" dirty="0" smtClean="0">
                <a:latin typeface="Bookman Old Style" pitchFamily="18" charset="0"/>
                <a:cs typeface="Times New Roman" pitchFamily="18" charset="0"/>
              </a:rPr>
              <a:t>А)</a:t>
            </a:r>
            <a:endParaRPr lang="ru-RU" sz="3200" b="1" dirty="0">
              <a:latin typeface="Bookman Old Style" pitchFamily="18" charset="0"/>
              <a:cs typeface="Times New Roman" pitchFamily="18" charset="0"/>
            </a:endParaRPr>
          </a:p>
        </p:txBody>
      </p:sp>
      <p:graphicFrame>
        <p:nvGraphicFramePr>
          <p:cNvPr id="6861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7703612"/>
              </p:ext>
            </p:extLst>
          </p:nvPr>
        </p:nvGraphicFramePr>
        <p:xfrm>
          <a:off x="971600" y="4456072"/>
          <a:ext cx="4103386" cy="7700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36" name="Equation" r:id="rId3" imgW="1054100" imgH="228600" progId="Equation.3">
                  <p:embed/>
                </p:oleObj>
              </mc:Choice>
              <mc:Fallback>
                <p:oleObj name="Equation" r:id="rId3" imgW="10541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4456072"/>
                        <a:ext cx="4103386" cy="77001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812730" y="3960931"/>
            <a:ext cx="512742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/>
            <a:r>
              <a:rPr lang="uk-UA" sz="2800" dirty="0" smtClean="0">
                <a:latin typeface="Bookman Old Style" pitchFamily="18" charset="0"/>
                <a:cs typeface="Times New Roman" pitchFamily="18" charset="0"/>
              </a:rPr>
              <a:t>Використаємо формулу:</a:t>
            </a:r>
            <a:endParaRPr lang="ru-RU" sz="2800" dirty="0">
              <a:latin typeface="Bookman Old Style" pitchFamily="18" charset="0"/>
              <a:cs typeface="Times New Roman" pitchFamily="18" charset="0"/>
            </a:endParaRPr>
          </a:p>
        </p:txBody>
      </p:sp>
      <p:graphicFrame>
        <p:nvGraphicFramePr>
          <p:cNvPr id="6861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1226777"/>
              </p:ext>
            </p:extLst>
          </p:nvPr>
        </p:nvGraphicFramePr>
        <p:xfrm>
          <a:off x="1043607" y="5173484"/>
          <a:ext cx="4104457" cy="7859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37" name="Equation" r:id="rId5" imgW="1193800" imgH="228600" progId="Equation.3">
                  <p:embed/>
                </p:oleObj>
              </mc:Choice>
              <mc:Fallback>
                <p:oleObj name="Equation" r:id="rId5" imgW="11938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3607" y="5173484"/>
                        <a:ext cx="4104457" cy="7859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539553" y="980728"/>
            <a:ext cx="8604448" cy="1612775"/>
          </a:xfrm>
          <a:solidFill>
            <a:schemeClr val="bg2"/>
          </a:solidFill>
        </p:spPr>
        <p:txBody>
          <a:bodyPr/>
          <a:lstStyle/>
          <a:p>
            <a:pPr marL="0" indent="0">
              <a:buNone/>
            </a:pPr>
            <a:r>
              <a:rPr lang="uk-UA" dirty="0" smtClean="0">
                <a:latin typeface="Bookman Old Style" pitchFamily="18" charset="0"/>
              </a:rPr>
              <a:t>1.6. Знайдіть сьомий член  </a:t>
            </a:r>
            <a:r>
              <a:rPr lang="uk-UA" dirty="0" err="1" smtClean="0">
                <a:latin typeface="Bookman Old Style" pitchFamily="18" charset="0"/>
              </a:rPr>
              <a:t>арифме-тичної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прогресії</a:t>
            </a:r>
            <a:r>
              <a:rPr lang="ru-RU" dirty="0" smtClean="0">
                <a:latin typeface="Bookman Old Style" pitchFamily="18" charset="0"/>
              </a:rPr>
              <a:t>, перший член </a:t>
            </a:r>
            <a:r>
              <a:rPr lang="ru-RU" dirty="0" err="1" smtClean="0">
                <a:latin typeface="Bookman Old Style" pitchFamily="18" charset="0"/>
              </a:rPr>
              <a:t>якої</a:t>
            </a:r>
            <a:r>
              <a:rPr lang="ru-RU" dirty="0" smtClean="0">
                <a:latin typeface="Bookman Old Style" pitchFamily="18" charset="0"/>
              </a:rPr>
              <a:t>     </a:t>
            </a:r>
            <a:r>
              <a:rPr lang="en-US" dirty="0" smtClean="0">
                <a:latin typeface="Bookman Old Style" pitchFamily="18" charset="0"/>
              </a:rPr>
              <a:t>     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en-US" dirty="0" smtClean="0">
                <a:latin typeface="Bookman Old Style" pitchFamily="18" charset="0"/>
              </a:rPr>
              <a:t> </a:t>
            </a:r>
            <a:r>
              <a:rPr lang="uk-UA" dirty="0" smtClean="0">
                <a:latin typeface="Bookman Old Style" pitchFamily="18" charset="0"/>
              </a:rPr>
              <a:t>дорівнює 8</a:t>
            </a:r>
            <a:r>
              <a:rPr lang="ru-RU" dirty="0" smtClean="0">
                <a:latin typeface="Bookman Old Style" pitchFamily="18" charset="0"/>
              </a:rPr>
              <a:t>, а </a:t>
            </a:r>
            <a:r>
              <a:rPr lang="ru-RU" dirty="0" err="1" smtClean="0">
                <a:latin typeface="Bookman Old Style" pitchFamily="18" charset="0"/>
              </a:rPr>
              <a:t>різниця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дорівнює</a:t>
            </a:r>
            <a:r>
              <a:rPr lang="ru-RU" dirty="0" smtClean="0">
                <a:latin typeface="Bookman Old Style" pitchFamily="18" charset="0"/>
              </a:rPr>
              <a:t> 0,5</a:t>
            </a:r>
            <a:r>
              <a:rPr lang="en-US" dirty="0" smtClean="0">
                <a:latin typeface="Bookman Old Style" pitchFamily="18" charset="0"/>
              </a:rPr>
              <a:t>.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smtClean="0">
                <a:solidFill>
                  <a:srgbClr val="0070C0"/>
                </a:solidFill>
                <a:latin typeface="Bookman Old Style" pitchFamily="18" charset="0"/>
              </a:rPr>
              <a:t> </a:t>
            </a:r>
            <a:endParaRPr lang="ru-RU" dirty="0">
              <a:solidFill>
                <a:srgbClr val="0070C0"/>
              </a:solidFill>
              <a:latin typeface="Bookman Old Style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36600" y="2852936"/>
            <a:ext cx="74804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 smtClean="0">
                <a:latin typeface="Bookman Old Style" pitchFamily="18" charset="0"/>
              </a:rPr>
              <a:t>А) </a:t>
            </a:r>
            <a:r>
              <a:rPr lang="en-US" sz="3200" dirty="0" smtClean="0">
                <a:latin typeface="Bookman Old Style" pitchFamily="18" charset="0"/>
              </a:rPr>
              <a:t>11</a:t>
            </a:r>
            <a:r>
              <a:rPr lang="uk-UA" sz="3200" dirty="0" smtClean="0">
                <a:latin typeface="Bookman Old Style" pitchFamily="18" charset="0"/>
              </a:rPr>
              <a:t>;     Б) </a:t>
            </a:r>
            <a:r>
              <a:rPr lang="en-US" sz="3200" dirty="0" smtClean="0">
                <a:latin typeface="Bookman Old Style" pitchFamily="18" charset="0"/>
              </a:rPr>
              <a:t>10</a:t>
            </a:r>
            <a:r>
              <a:rPr lang="uk-UA" sz="3200" dirty="0" smtClean="0">
                <a:latin typeface="Bookman Old Style" pitchFamily="18" charset="0"/>
              </a:rPr>
              <a:t>;    В) </a:t>
            </a:r>
            <a:r>
              <a:rPr lang="en-US" sz="3200" dirty="0" smtClean="0">
                <a:latin typeface="Bookman Old Style" pitchFamily="18" charset="0"/>
              </a:rPr>
              <a:t>10,5</a:t>
            </a:r>
            <a:r>
              <a:rPr lang="uk-UA" sz="3200" dirty="0" smtClean="0">
                <a:latin typeface="Bookman Old Style" pitchFamily="18" charset="0"/>
              </a:rPr>
              <a:t>;     Г)</a:t>
            </a:r>
            <a:r>
              <a:rPr lang="en-US" sz="3200" dirty="0" smtClean="0">
                <a:latin typeface="Bookman Old Style" pitchFamily="18" charset="0"/>
              </a:rPr>
              <a:t> 9,5</a:t>
            </a:r>
            <a:r>
              <a:rPr lang="uk-UA" sz="3200" dirty="0" smtClean="0">
                <a:latin typeface="Bookman Old Style" pitchFamily="18" charset="0"/>
              </a:rPr>
              <a:t>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702167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68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68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457200" y="188913"/>
            <a:ext cx="8507413" cy="792162"/>
          </a:xfrm>
        </p:spPr>
        <p:txBody>
          <a:bodyPr/>
          <a:lstStyle/>
          <a:p>
            <a:r>
              <a:rPr lang="uk-UA" sz="3600" b="1" dirty="0" smtClean="0">
                <a:solidFill>
                  <a:srgbClr val="0070C0"/>
                </a:solidFill>
                <a:latin typeface="Bookman Old Style" pitchFamily="18" charset="0"/>
              </a:rPr>
              <a:t>Варіант 38 (2014 р.)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811588" y="3437711"/>
            <a:ext cx="7429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uk-UA" sz="2800" b="1" dirty="0">
                <a:latin typeface="Bookman Old Style" pitchFamily="18" charset="0"/>
                <a:cs typeface="Times New Roman" pitchFamily="18" charset="0"/>
              </a:rPr>
              <a:t>Розв'язання</a:t>
            </a:r>
            <a:endParaRPr lang="ru-RU" sz="2800" b="1" dirty="0"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14375" y="6000750"/>
            <a:ext cx="74295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uk-UA" sz="2800" b="1" dirty="0">
                <a:latin typeface="Bookman Old Style" pitchFamily="18" charset="0"/>
                <a:cs typeface="Times New Roman" pitchFamily="18" charset="0"/>
              </a:rPr>
              <a:t>Відповідь:</a:t>
            </a:r>
            <a:r>
              <a:rPr lang="uk-UA" sz="2800" dirty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uk-UA" sz="3200" dirty="0" smtClean="0">
                <a:latin typeface="Bookman Old Style" pitchFamily="18" charset="0"/>
                <a:cs typeface="Times New Roman" pitchFamily="18" charset="0"/>
              </a:rPr>
              <a:t>А)</a:t>
            </a:r>
            <a:endParaRPr lang="ru-RU" sz="3200" b="1" dirty="0">
              <a:latin typeface="Bookman Old Style" pitchFamily="18" charset="0"/>
              <a:cs typeface="Times New Roman" pitchFamily="18" charset="0"/>
            </a:endParaRPr>
          </a:p>
        </p:txBody>
      </p:sp>
      <p:graphicFrame>
        <p:nvGraphicFramePr>
          <p:cNvPr id="6861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2406196"/>
              </p:ext>
            </p:extLst>
          </p:nvPr>
        </p:nvGraphicFramePr>
        <p:xfrm>
          <a:off x="971600" y="4456072"/>
          <a:ext cx="4103386" cy="7700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76" name="Equation" r:id="rId3" imgW="1054100" imgH="228600" progId="Equation.3">
                  <p:embed/>
                </p:oleObj>
              </mc:Choice>
              <mc:Fallback>
                <p:oleObj name="Equation" r:id="rId3" imgW="10541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4456072"/>
                        <a:ext cx="4103386" cy="77001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812730" y="3960931"/>
            <a:ext cx="512742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/>
            <a:r>
              <a:rPr lang="uk-UA" sz="2800" dirty="0" smtClean="0">
                <a:latin typeface="Bookman Old Style" pitchFamily="18" charset="0"/>
                <a:cs typeface="Times New Roman" pitchFamily="18" charset="0"/>
              </a:rPr>
              <a:t>Використаємо формулу:</a:t>
            </a:r>
            <a:endParaRPr lang="ru-RU" sz="2800" dirty="0">
              <a:latin typeface="Bookman Old Style" pitchFamily="18" charset="0"/>
              <a:cs typeface="Times New Roman" pitchFamily="18" charset="0"/>
            </a:endParaRPr>
          </a:p>
        </p:txBody>
      </p:sp>
      <p:graphicFrame>
        <p:nvGraphicFramePr>
          <p:cNvPr id="6861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7455442"/>
              </p:ext>
            </p:extLst>
          </p:nvPr>
        </p:nvGraphicFramePr>
        <p:xfrm>
          <a:off x="1043607" y="5173484"/>
          <a:ext cx="4104457" cy="7859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77" name="Equation" r:id="rId5" imgW="1193800" imgH="228600" progId="Equation.3">
                  <p:embed/>
                </p:oleObj>
              </mc:Choice>
              <mc:Fallback>
                <p:oleObj name="Equation" r:id="rId5" imgW="11938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3607" y="5173484"/>
                        <a:ext cx="4104457" cy="7859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812731" y="980728"/>
            <a:ext cx="8223765" cy="1612775"/>
          </a:xfrm>
          <a:solidFill>
            <a:schemeClr val="bg2"/>
          </a:solidFill>
        </p:spPr>
        <p:txBody>
          <a:bodyPr/>
          <a:lstStyle/>
          <a:p>
            <a:pPr marL="0" indent="0">
              <a:buNone/>
            </a:pPr>
            <a:r>
              <a:rPr lang="uk-UA" dirty="0" smtClean="0">
                <a:latin typeface="Bookman Old Style" pitchFamily="18" charset="0"/>
              </a:rPr>
              <a:t>1.6. Знайдіть сьомий член  </a:t>
            </a:r>
            <a:r>
              <a:rPr lang="uk-UA" dirty="0" err="1" smtClean="0">
                <a:latin typeface="Bookman Old Style" pitchFamily="18" charset="0"/>
              </a:rPr>
              <a:t>арифме-тичної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прогресії</a:t>
            </a:r>
            <a:r>
              <a:rPr lang="ru-RU" dirty="0" smtClean="0">
                <a:latin typeface="Bookman Old Style" pitchFamily="18" charset="0"/>
              </a:rPr>
              <a:t>, перший член </a:t>
            </a:r>
            <a:r>
              <a:rPr lang="ru-RU" dirty="0" err="1" smtClean="0">
                <a:latin typeface="Bookman Old Style" pitchFamily="18" charset="0"/>
              </a:rPr>
              <a:t>якої</a:t>
            </a:r>
            <a:r>
              <a:rPr lang="ru-RU" dirty="0" smtClean="0">
                <a:latin typeface="Bookman Old Style" pitchFamily="18" charset="0"/>
              </a:rPr>
              <a:t>     </a:t>
            </a:r>
            <a:r>
              <a:rPr lang="en-US" dirty="0" smtClean="0">
                <a:latin typeface="Bookman Old Style" pitchFamily="18" charset="0"/>
              </a:rPr>
              <a:t>     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en-US" dirty="0" smtClean="0">
                <a:latin typeface="Bookman Old Style" pitchFamily="18" charset="0"/>
              </a:rPr>
              <a:t> </a:t>
            </a:r>
            <a:r>
              <a:rPr lang="uk-UA" dirty="0" smtClean="0">
                <a:latin typeface="Bookman Old Style" pitchFamily="18" charset="0"/>
              </a:rPr>
              <a:t>дорівнює 8</a:t>
            </a:r>
            <a:r>
              <a:rPr lang="ru-RU" dirty="0" smtClean="0">
                <a:latin typeface="Bookman Old Style" pitchFamily="18" charset="0"/>
              </a:rPr>
              <a:t>, а </a:t>
            </a:r>
            <a:r>
              <a:rPr lang="ru-RU" dirty="0" err="1" smtClean="0">
                <a:latin typeface="Bookman Old Style" pitchFamily="18" charset="0"/>
              </a:rPr>
              <a:t>різниця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дорівнює</a:t>
            </a:r>
            <a:r>
              <a:rPr lang="ru-RU" dirty="0" smtClean="0">
                <a:latin typeface="Bookman Old Style" pitchFamily="18" charset="0"/>
              </a:rPr>
              <a:t> 0,5</a:t>
            </a:r>
            <a:r>
              <a:rPr lang="en-US" dirty="0" smtClean="0">
                <a:latin typeface="Bookman Old Style" pitchFamily="18" charset="0"/>
              </a:rPr>
              <a:t>.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smtClean="0">
                <a:solidFill>
                  <a:srgbClr val="0070C0"/>
                </a:solidFill>
                <a:latin typeface="Bookman Old Style" pitchFamily="18" charset="0"/>
              </a:rPr>
              <a:t> </a:t>
            </a:r>
            <a:endParaRPr lang="ru-RU" dirty="0">
              <a:solidFill>
                <a:srgbClr val="0070C0"/>
              </a:solidFill>
              <a:latin typeface="Bookman Old Style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36600" y="2852936"/>
            <a:ext cx="74804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 smtClean="0">
                <a:latin typeface="Bookman Old Style" pitchFamily="18" charset="0"/>
              </a:rPr>
              <a:t>А) </a:t>
            </a:r>
            <a:r>
              <a:rPr lang="en-US" sz="3200" dirty="0" smtClean="0">
                <a:latin typeface="Bookman Old Style" pitchFamily="18" charset="0"/>
              </a:rPr>
              <a:t>11</a:t>
            </a:r>
            <a:r>
              <a:rPr lang="uk-UA" sz="3200" dirty="0" smtClean="0">
                <a:latin typeface="Bookman Old Style" pitchFamily="18" charset="0"/>
              </a:rPr>
              <a:t>;     Б) </a:t>
            </a:r>
            <a:r>
              <a:rPr lang="en-US" sz="3200" dirty="0" smtClean="0">
                <a:latin typeface="Bookman Old Style" pitchFamily="18" charset="0"/>
              </a:rPr>
              <a:t>10</a:t>
            </a:r>
            <a:r>
              <a:rPr lang="uk-UA" sz="3200" dirty="0" smtClean="0">
                <a:latin typeface="Bookman Old Style" pitchFamily="18" charset="0"/>
              </a:rPr>
              <a:t>;    В) </a:t>
            </a:r>
            <a:r>
              <a:rPr lang="en-US" sz="3200" dirty="0" smtClean="0">
                <a:latin typeface="Bookman Old Style" pitchFamily="18" charset="0"/>
              </a:rPr>
              <a:t>10,5</a:t>
            </a:r>
            <a:r>
              <a:rPr lang="uk-UA" sz="3200" dirty="0" smtClean="0">
                <a:latin typeface="Bookman Old Style" pitchFamily="18" charset="0"/>
              </a:rPr>
              <a:t>;     Г)</a:t>
            </a:r>
            <a:r>
              <a:rPr lang="en-US" sz="3200" dirty="0" smtClean="0">
                <a:latin typeface="Bookman Old Style" pitchFamily="18" charset="0"/>
              </a:rPr>
              <a:t> 9,5</a:t>
            </a:r>
            <a:r>
              <a:rPr lang="uk-UA" sz="3200" dirty="0" smtClean="0">
                <a:latin typeface="Bookman Old Style" pitchFamily="18" charset="0"/>
              </a:rPr>
              <a:t>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057116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68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68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626104" y="0"/>
            <a:ext cx="8367141" cy="692695"/>
          </a:xfrm>
        </p:spPr>
        <p:txBody>
          <a:bodyPr/>
          <a:lstStyle/>
          <a:p>
            <a:r>
              <a:rPr lang="uk-UA" sz="3600" b="1" dirty="0" smtClean="0">
                <a:solidFill>
                  <a:srgbClr val="0070C0"/>
                </a:solidFill>
                <a:latin typeface="Bookman Old Style" pitchFamily="18" charset="0"/>
              </a:rPr>
              <a:t>Варіант 63 (2014 р.)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35844" y="3212976"/>
            <a:ext cx="7429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uk-UA" sz="2800" b="1" i="1" dirty="0">
                <a:latin typeface="Bookman Old Style" pitchFamily="18" charset="0"/>
                <a:cs typeface="Times New Roman" pitchFamily="18" charset="0"/>
              </a:rPr>
              <a:t>Розв'язання</a:t>
            </a:r>
            <a:endParaRPr lang="ru-RU" sz="2800" b="1" i="1" dirty="0"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14375" y="6000750"/>
            <a:ext cx="7429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uk-UA" sz="2800" b="1" i="1" dirty="0">
                <a:latin typeface="Bookman Old Style" pitchFamily="18" charset="0"/>
                <a:cs typeface="Times New Roman" pitchFamily="18" charset="0"/>
              </a:rPr>
              <a:t>Відповідь:</a:t>
            </a:r>
            <a:r>
              <a:rPr lang="uk-UA" sz="2800" dirty="0">
                <a:latin typeface="Bookman Old Style" pitchFamily="18" charset="0"/>
                <a:cs typeface="Times New Roman" pitchFamily="18" charset="0"/>
              </a:rPr>
              <a:t> А) </a:t>
            </a:r>
            <a:endParaRPr lang="ru-RU" sz="2800" b="1" i="1" dirty="0"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597472" y="3861048"/>
            <a:ext cx="469460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/>
            <a:r>
              <a:rPr lang="uk-UA" sz="2800" dirty="0">
                <a:latin typeface="Bookman Old Style" pitchFamily="18" charset="0"/>
                <a:cs typeface="Times New Roman" pitchFamily="18" charset="0"/>
              </a:rPr>
              <a:t>Використаємо формулу</a:t>
            </a:r>
            <a:endParaRPr lang="ru-RU" sz="2800" dirty="0">
              <a:latin typeface="Bookman Old Style" pitchFamily="18" charset="0"/>
              <a:cs typeface="Times New Roman" pitchFamily="18" charset="0"/>
            </a:endParaRPr>
          </a:p>
        </p:txBody>
      </p:sp>
      <p:graphicFrame>
        <p:nvGraphicFramePr>
          <p:cNvPr id="46091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5171661"/>
              </p:ext>
            </p:extLst>
          </p:nvPr>
        </p:nvGraphicFramePr>
        <p:xfrm>
          <a:off x="5340350" y="3645024"/>
          <a:ext cx="3446463" cy="998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32" name="Equation" r:id="rId3" imgW="1358310" imgH="393529" progId="Equation.3">
                  <p:embed/>
                </p:oleObj>
              </mc:Choice>
              <mc:Fallback>
                <p:oleObj name="Equation" r:id="rId3" imgW="1358310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40350" y="3645024"/>
                        <a:ext cx="3446463" cy="998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9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8169236"/>
              </p:ext>
            </p:extLst>
          </p:nvPr>
        </p:nvGraphicFramePr>
        <p:xfrm>
          <a:off x="684663" y="4653136"/>
          <a:ext cx="5567363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33" name="Equation" r:id="rId5" imgW="1916868" imgH="393529" progId="Equation.3">
                  <p:embed/>
                </p:oleObj>
              </mc:Choice>
              <mc:Fallback>
                <p:oleObj name="Equation" r:id="rId5" imgW="1916868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663" y="4653136"/>
                        <a:ext cx="5567363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714375" y="2732445"/>
            <a:ext cx="770118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 smtClean="0">
                <a:latin typeface="Bookman Old Style" pitchFamily="18" charset="0"/>
              </a:rPr>
              <a:t>А) 204;     Б) 206;    В) 240;     Г)220. </a:t>
            </a:r>
            <a:endParaRPr lang="ru-RU" sz="3200" dirty="0"/>
          </a:p>
        </p:txBody>
      </p:sp>
      <p:sp>
        <p:nvSpPr>
          <p:cNvPr id="10" name="Объект 2"/>
          <p:cNvSpPr>
            <a:spLocks noGrp="1"/>
          </p:cNvSpPr>
          <p:nvPr>
            <p:ph idx="4294967295"/>
          </p:nvPr>
        </p:nvSpPr>
        <p:spPr>
          <a:xfrm>
            <a:off x="597472" y="725864"/>
            <a:ext cx="8439024" cy="2039749"/>
          </a:xfrm>
          <a:solidFill>
            <a:schemeClr val="bg2"/>
          </a:solidFill>
        </p:spPr>
        <p:txBody>
          <a:bodyPr/>
          <a:lstStyle/>
          <a:p>
            <a:pPr marL="0" indent="0">
              <a:buNone/>
            </a:pPr>
            <a:r>
              <a:rPr lang="uk-UA" dirty="0" smtClean="0">
                <a:latin typeface="Bookman Old Style" pitchFamily="18" charset="0"/>
              </a:rPr>
              <a:t>1.3. Перший член арифметичної </a:t>
            </a:r>
            <a:r>
              <a:rPr lang="uk-UA" dirty="0" err="1" smtClean="0">
                <a:latin typeface="Bookman Old Style" pitchFamily="18" charset="0"/>
              </a:rPr>
              <a:t>прог-ресії</a:t>
            </a:r>
            <a:r>
              <a:rPr lang="uk-UA" dirty="0" smtClean="0">
                <a:latin typeface="Bookman Old Style" pitchFamily="18" charset="0"/>
              </a:rPr>
              <a:t>             , а різниця прогресії </a:t>
            </a:r>
            <a:r>
              <a:rPr lang="en-US" i="1" dirty="0" smtClean="0">
                <a:latin typeface="Bookman Old Style" pitchFamily="18" charset="0"/>
              </a:rPr>
              <a:t>d</a:t>
            </a:r>
            <a:r>
              <a:rPr lang="uk-UA" i="1" dirty="0" smtClean="0">
                <a:latin typeface="Bookman Old Style" pitchFamily="18" charset="0"/>
              </a:rPr>
              <a:t> </a:t>
            </a:r>
            <a:r>
              <a:rPr lang="en-US" dirty="0" smtClean="0">
                <a:latin typeface="Bookman Old Style" pitchFamily="18" charset="0"/>
              </a:rPr>
              <a:t>=</a:t>
            </a:r>
            <a:r>
              <a:rPr lang="uk-UA" dirty="0" smtClean="0">
                <a:latin typeface="Bookman Old Style" pitchFamily="18" charset="0"/>
              </a:rPr>
              <a:t> </a:t>
            </a:r>
            <a:r>
              <a:rPr lang="en-US" dirty="0" smtClean="0">
                <a:latin typeface="Bookman Old Style" pitchFamily="18" charset="0"/>
              </a:rPr>
              <a:t>6</a:t>
            </a:r>
            <a:r>
              <a:rPr lang="uk-UA" dirty="0" smtClean="0">
                <a:latin typeface="Bookman Old Style" pitchFamily="18" charset="0"/>
              </a:rPr>
              <a:t>. Чому дорівнює сума дванадцяти перших членів прогресії?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smtClean="0">
                <a:solidFill>
                  <a:srgbClr val="0070C0"/>
                </a:solidFill>
                <a:latin typeface="Bookman Old Style" pitchFamily="18" charset="0"/>
              </a:rPr>
              <a:t> </a:t>
            </a:r>
            <a:endParaRPr lang="ru-RU" dirty="0">
              <a:solidFill>
                <a:srgbClr val="0070C0"/>
              </a:solidFill>
              <a:latin typeface="Bookman Old Style" pitchFamily="18" charset="0"/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3657206"/>
              </p:ext>
            </p:extLst>
          </p:nvPr>
        </p:nvGraphicFramePr>
        <p:xfrm>
          <a:off x="1763688" y="1196752"/>
          <a:ext cx="1593810" cy="6514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34" name="Equation" r:id="rId7" imgW="558720" imgH="228600" progId="Equation.DSMT4">
                  <p:embed/>
                </p:oleObj>
              </mc:Choice>
              <mc:Fallback>
                <p:oleObj name="Equation" r:id="rId7" imgW="558720" imgH="2286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688" y="1196752"/>
                        <a:ext cx="1593810" cy="65144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89668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6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6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489868" y="188640"/>
            <a:ext cx="8523287" cy="866775"/>
          </a:xfrm>
        </p:spPr>
        <p:txBody>
          <a:bodyPr/>
          <a:lstStyle/>
          <a:p>
            <a:r>
              <a:rPr lang="uk-UA" sz="3600" b="1" dirty="0" smtClean="0">
                <a:solidFill>
                  <a:srgbClr val="0070C0"/>
                </a:solidFill>
                <a:latin typeface="Bookman Old Style" pitchFamily="18" charset="0"/>
              </a:rPr>
              <a:t>Варіант 66 (2014) 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36762" y="3356992"/>
            <a:ext cx="7429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uk-UA" sz="2800" b="1" i="1" dirty="0">
                <a:latin typeface="Bookman Old Style" pitchFamily="18" charset="0"/>
                <a:cs typeface="Times New Roman" pitchFamily="18" charset="0"/>
              </a:rPr>
              <a:t>Розв'язання</a:t>
            </a:r>
            <a:endParaRPr lang="ru-RU" sz="2800" b="1" i="1" dirty="0"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14375" y="6000750"/>
            <a:ext cx="7429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uk-UA" sz="2800" b="1" i="1" dirty="0">
                <a:latin typeface="Bookman Old Style" pitchFamily="18" charset="0"/>
                <a:cs typeface="Times New Roman" pitchFamily="18" charset="0"/>
              </a:rPr>
              <a:t>Відповідь:</a:t>
            </a:r>
            <a:r>
              <a:rPr lang="uk-UA" sz="2800" dirty="0">
                <a:latin typeface="Bookman Old Style" pitchFamily="18" charset="0"/>
                <a:cs typeface="Times New Roman" pitchFamily="18" charset="0"/>
              </a:rPr>
              <a:t> А) </a:t>
            </a:r>
            <a:endParaRPr lang="ru-RU" sz="2800" b="1" i="1" dirty="0">
              <a:latin typeface="Bookman Old Style" pitchFamily="18" charset="0"/>
              <a:cs typeface="Times New Roman" pitchFamily="18" charset="0"/>
            </a:endParaRPr>
          </a:p>
        </p:txBody>
      </p:sp>
      <p:graphicFrame>
        <p:nvGraphicFramePr>
          <p:cNvPr id="11366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0845357"/>
              </p:ext>
            </p:extLst>
          </p:nvPr>
        </p:nvGraphicFramePr>
        <p:xfrm>
          <a:off x="1152168" y="3933056"/>
          <a:ext cx="3627438" cy="758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16" name="Equation" r:id="rId3" imgW="1091726" imgH="228501" progId="Equation.3">
                  <p:embed/>
                </p:oleObj>
              </mc:Choice>
              <mc:Fallback>
                <p:oleObj name="Equation" r:id="rId3" imgW="1091726" imgH="22850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2168" y="3933056"/>
                        <a:ext cx="3627438" cy="758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67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805479"/>
              </p:ext>
            </p:extLst>
          </p:nvPr>
        </p:nvGraphicFramePr>
        <p:xfrm>
          <a:off x="1143000" y="4653136"/>
          <a:ext cx="4133850" cy="758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17" name="Equation" r:id="rId5" imgW="1244600" imgH="228600" progId="Equation.3">
                  <p:embed/>
                </p:oleObj>
              </mc:Choice>
              <mc:Fallback>
                <p:oleObj name="Equation" r:id="rId5" imgW="1244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4653136"/>
                        <a:ext cx="4133850" cy="758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714374" y="980728"/>
            <a:ext cx="8429625" cy="1612775"/>
          </a:xfrm>
          <a:solidFill>
            <a:schemeClr val="bg2"/>
          </a:solidFill>
        </p:spPr>
        <p:txBody>
          <a:bodyPr/>
          <a:lstStyle/>
          <a:p>
            <a:pPr marL="0" indent="0">
              <a:buNone/>
            </a:pPr>
            <a:r>
              <a:rPr lang="uk-UA" dirty="0" smtClean="0">
                <a:latin typeface="Bookman Old Style" pitchFamily="18" charset="0"/>
              </a:rPr>
              <a:t>1.6. Знайдіть дев'ятий член </a:t>
            </a:r>
            <a:r>
              <a:rPr lang="uk-UA" dirty="0" err="1" smtClean="0">
                <a:latin typeface="Bookman Old Style" pitchFamily="18" charset="0"/>
              </a:rPr>
              <a:t>арифме-тичної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прогресії</a:t>
            </a:r>
            <a:r>
              <a:rPr lang="ru-RU" dirty="0" smtClean="0">
                <a:latin typeface="Bookman Old Style" pitchFamily="18" charset="0"/>
              </a:rPr>
              <a:t>, перший член </a:t>
            </a:r>
            <a:r>
              <a:rPr lang="ru-RU" dirty="0" err="1" smtClean="0">
                <a:latin typeface="Bookman Old Style" pitchFamily="18" charset="0"/>
              </a:rPr>
              <a:t>якої</a:t>
            </a:r>
            <a:r>
              <a:rPr lang="ru-RU" dirty="0" smtClean="0">
                <a:latin typeface="Bookman Old Style" pitchFamily="18" charset="0"/>
              </a:rPr>
              <a:t>     </a:t>
            </a:r>
            <a:r>
              <a:rPr lang="en-US" dirty="0" smtClean="0">
                <a:latin typeface="Bookman Old Style" pitchFamily="18" charset="0"/>
              </a:rPr>
              <a:t>     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en-US" dirty="0" smtClean="0">
                <a:latin typeface="Bookman Old Style" pitchFamily="18" charset="0"/>
              </a:rPr>
              <a:t> </a:t>
            </a:r>
            <a:r>
              <a:rPr lang="uk-UA" dirty="0" smtClean="0">
                <a:latin typeface="Bookman Old Style" pitchFamily="18" charset="0"/>
              </a:rPr>
              <a:t>   </a:t>
            </a:r>
          </a:p>
          <a:p>
            <a:pPr marL="0" indent="0">
              <a:buNone/>
            </a:pPr>
            <a:r>
              <a:rPr lang="uk-UA" dirty="0">
                <a:latin typeface="Bookman Old Style" pitchFamily="18" charset="0"/>
              </a:rPr>
              <a:t> </a:t>
            </a:r>
            <a:r>
              <a:rPr lang="uk-UA" dirty="0" smtClean="0">
                <a:latin typeface="Bookman Old Style" pitchFamily="18" charset="0"/>
              </a:rPr>
              <a:t>           </a:t>
            </a:r>
            <a:r>
              <a:rPr lang="ru-RU" dirty="0" smtClean="0">
                <a:latin typeface="Bookman Old Style" pitchFamily="18" charset="0"/>
              </a:rPr>
              <a:t>, а </a:t>
            </a:r>
            <a:r>
              <a:rPr lang="ru-RU" dirty="0" err="1" smtClean="0">
                <a:latin typeface="Bookman Old Style" pitchFamily="18" charset="0"/>
              </a:rPr>
              <a:t>різниця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en-US" i="1" dirty="0" smtClean="0">
                <a:latin typeface="Bookman Old Style" pitchFamily="18" charset="0"/>
              </a:rPr>
              <a:t>d</a:t>
            </a:r>
            <a:r>
              <a:rPr lang="en-US" dirty="0" smtClean="0">
                <a:latin typeface="Bookman Old Style" pitchFamily="18" charset="0"/>
              </a:rPr>
              <a:t> = -4.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smtClean="0">
                <a:solidFill>
                  <a:srgbClr val="0070C0"/>
                </a:solidFill>
                <a:latin typeface="Bookman Old Style" pitchFamily="18" charset="0"/>
              </a:rPr>
              <a:t> </a:t>
            </a:r>
            <a:endParaRPr lang="ru-RU" dirty="0">
              <a:solidFill>
                <a:srgbClr val="0070C0"/>
              </a:solidFill>
              <a:latin typeface="Bookman Old Style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36600" y="2852936"/>
            <a:ext cx="74804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 smtClean="0">
                <a:latin typeface="Bookman Old Style" pitchFamily="18" charset="0"/>
              </a:rPr>
              <a:t>А) -17;     Б) -13;    В) -9;     Г)</a:t>
            </a:r>
            <a:r>
              <a:rPr lang="en-US" sz="3200" dirty="0" smtClean="0">
                <a:latin typeface="Bookman Old Style" pitchFamily="18" charset="0"/>
              </a:rPr>
              <a:t> </a:t>
            </a:r>
            <a:r>
              <a:rPr lang="uk-UA" sz="3200" dirty="0" smtClean="0">
                <a:latin typeface="Bookman Old Style" pitchFamily="18" charset="0"/>
              </a:rPr>
              <a:t>-21. </a:t>
            </a:r>
            <a:endParaRPr lang="ru-RU" sz="3200" dirty="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7317477"/>
              </p:ext>
            </p:extLst>
          </p:nvPr>
        </p:nvGraphicFramePr>
        <p:xfrm>
          <a:off x="736600" y="1916832"/>
          <a:ext cx="1517650" cy="758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18" name="Equation" r:id="rId7" imgW="457200" imgH="228600" progId="Equation.DSMT4">
                  <p:embed/>
                </p:oleObj>
              </mc:Choice>
              <mc:Fallback>
                <p:oleObj name="Equation" r:id="rId7" imgW="457200" imgH="2286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6600" y="1916832"/>
                        <a:ext cx="1517650" cy="758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30886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113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113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618331" y="24048"/>
            <a:ext cx="8523287" cy="866775"/>
          </a:xfrm>
        </p:spPr>
        <p:txBody>
          <a:bodyPr/>
          <a:lstStyle/>
          <a:p>
            <a:r>
              <a:rPr lang="uk-UA" sz="3600" b="1" dirty="0" smtClean="0">
                <a:solidFill>
                  <a:srgbClr val="0070C0"/>
                </a:solidFill>
                <a:latin typeface="Bookman Old Style" pitchFamily="18" charset="0"/>
              </a:rPr>
              <a:t>Варіант 3 (2015) 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194863" y="2340306"/>
            <a:ext cx="7429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uk-UA" sz="2800" b="1" dirty="0">
                <a:latin typeface="Bookman Old Style" pitchFamily="18" charset="0"/>
                <a:cs typeface="Times New Roman" pitchFamily="18" charset="0"/>
              </a:rPr>
              <a:t>Розв'язання</a:t>
            </a:r>
            <a:endParaRPr lang="ru-RU" sz="2800" b="1" dirty="0"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14375" y="6000750"/>
            <a:ext cx="74295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uk-UA" sz="2800" b="1" dirty="0">
                <a:latin typeface="Bookman Old Style" pitchFamily="18" charset="0"/>
                <a:cs typeface="Times New Roman" pitchFamily="18" charset="0"/>
              </a:rPr>
              <a:t>Відповідь:</a:t>
            </a:r>
            <a:r>
              <a:rPr lang="uk-UA" sz="2800" dirty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uk-UA" sz="3200" dirty="0">
                <a:latin typeface="Bookman Old Style" pitchFamily="18" charset="0"/>
                <a:cs typeface="Times New Roman" pitchFamily="18" charset="0"/>
              </a:rPr>
              <a:t>1</a:t>
            </a:r>
            <a:r>
              <a:rPr lang="uk-UA" sz="2800" dirty="0" smtClean="0">
                <a:latin typeface="Bookman Old Style" pitchFamily="18" charset="0"/>
                <a:cs typeface="Times New Roman" pitchFamily="18" charset="0"/>
              </a:rPr>
              <a:t> </a:t>
            </a:r>
            <a:endParaRPr lang="ru-RU" sz="2800" b="1" dirty="0"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7" name="Левая фигурная скобка 6"/>
          <p:cNvSpPr/>
          <p:nvPr/>
        </p:nvSpPr>
        <p:spPr>
          <a:xfrm>
            <a:off x="835893" y="4491648"/>
            <a:ext cx="413140" cy="1237126"/>
          </a:xfrm>
          <a:prstGeom prst="lef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0773465"/>
              </p:ext>
            </p:extLst>
          </p:nvPr>
        </p:nvGraphicFramePr>
        <p:xfrm>
          <a:off x="1067647" y="2961492"/>
          <a:ext cx="2501900" cy="1365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93" name="Equation" r:id="rId3" imgW="838080" imgH="457200" progId="Equation.DSMT4">
                  <p:embed/>
                </p:oleObj>
              </mc:Choice>
              <mc:Fallback>
                <p:oleObj name="Equation" r:id="rId3" imgW="838080" imgH="457200" progId="Equation.DSMT4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7647" y="2961492"/>
                        <a:ext cx="2501900" cy="1365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Левая фигурная скобка 15"/>
          <p:cNvSpPr/>
          <p:nvPr/>
        </p:nvSpPr>
        <p:spPr>
          <a:xfrm>
            <a:off x="3860304" y="4479142"/>
            <a:ext cx="413140" cy="1237126"/>
          </a:xfrm>
          <a:prstGeom prst="lef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7691781"/>
              </p:ext>
            </p:extLst>
          </p:nvPr>
        </p:nvGraphicFramePr>
        <p:xfrm>
          <a:off x="1368425" y="4445000"/>
          <a:ext cx="2463800" cy="1289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94" name="Equation" r:id="rId5" imgW="825480" imgH="431640" progId="Equation.DSMT4">
                  <p:embed/>
                </p:oleObj>
              </mc:Choice>
              <mc:Fallback>
                <p:oleObj name="Equation" r:id="rId5" imgW="825480" imgH="431640" progId="Equation.DSMT4">
                  <p:embed/>
                  <p:pic>
                    <p:nvPicPr>
                      <p:cNvPr id="0" name="Объект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8425" y="4445000"/>
                        <a:ext cx="2463800" cy="1289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Левая фигурная скобка 17"/>
          <p:cNvSpPr/>
          <p:nvPr/>
        </p:nvSpPr>
        <p:spPr>
          <a:xfrm>
            <a:off x="781723" y="3170439"/>
            <a:ext cx="413140" cy="1237126"/>
          </a:xfrm>
          <a:prstGeom prst="lef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бъект 2"/>
          <p:cNvSpPr>
            <a:spLocks noGrp="1"/>
          </p:cNvSpPr>
          <p:nvPr>
            <p:ph idx="4294967295"/>
          </p:nvPr>
        </p:nvSpPr>
        <p:spPr>
          <a:xfrm>
            <a:off x="873210" y="764704"/>
            <a:ext cx="7935990" cy="1512168"/>
          </a:xfrm>
          <a:solidFill>
            <a:schemeClr val="bg2"/>
          </a:solidFill>
        </p:spPr>
        <p:txBody>
          <a:bodyPr/>
          <a:lstStyle/>
          <a:p>
            <a:pPr marL="0" indent="0">
              <a:buNone/>
            </a:pPr>
            <a:r>
              <a:rPr lang="uk-UA" dirty="0" smtClean="0">
                <a:latin typeface="Bookman Old Style" pitchFamily="18" charset="0"/>
              </a:rPr>
              <a:t>2.2. Знайдіть перший член арифметичної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прогресії</a:t>
            </a:r>
            <a:r>
              <a:rPr lang="ru-RU" dirty="0" smtClean="0">
                <a:latin typeface="Bookman Old Style" pitchFamily="18" charset="0"/>
              </a:rPr>
              <a:t>       , </a:t>
            </a:r>
            <a:r>
              <a:rPr lang="ru-RU" dirty="0" err="1" smtClean="0">
                <a:latin typeface="Bookman Old Style" pitchFamily="18" charset="0"/>
              </a:rPr>
              <a:t>якщо</a:t>
            </a:r>
            <a:r>
              <a:rPr lang="ru-RU" dirty="0" smtClean="0">
                <a:latin typeface="Bookman Old Style" pitchFamily="18" charset="0"/>
              </a:rPr>
              <a:t>                  </a:t>
            </a:r>
            <a:r>
              <a:rPr lang="ru-RU" dirty="0" smtClean="0">
                <a:solidFill>
                  <a:srgbClr val="0070C0"/>
                </a:solidFill>
                <a:latin typeface="Bookman Old Style" pitchFamily="18" charset="0"/>
              </a:rPr>
              <a:t> </a:t>
            </a:r>
            <a:endParaRPr lang="ru-RU" dirty="0">
              <a:solidFill>
                <a:srgbClr val="0070C0"/>
              </a:solidFill>
              <a:latin typeface="Bookman Old Style" pitchFamily="18" charset="0"/>
            </a:endParaRPr>
          </a:p>
        </p:txBody>
      </p:sp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9076353"/>
              </p:ext>
            </p:extLst>
          </p:nvPr>
        </p:nvGraphicFramePr>
        <p:xfrm>
          <a:off x="909033" y="1628800"/>
          <a:ext cx="3554412" cy="747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95" name="Equation" r:id="rId7" imgW="1054080" imgH="228600" progId="Equation.DSMT4">
                  <p:embed/>
                </p:oleObj>
              </mc:Choice>
              <mc:Fallback>
                <p:oleObj name="Equation" r:id="rId7" imgW="1054080" imgH="228600" progId="Equation.DSMT4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9033" y="1628800"/>
                        <a:ext cx="3554412" cy="747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5520956"/>
              </p:ext>
            </p:extLst>
          </p:nvPr>
        </p:nvGraphicFramePr>
        <p:xfrm>
          <a:off x="5940152" y="1196752"/>
          <a:ext cx="969962" cy="758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96" name="Equation" r:id="rId9" imgW="291960" imgH="228600" progId="Equation.DSMT4">
                  <p:embed/>
                </p:oleObj>
              </mc:Choice>
              <mc:Fallback>
                <p:oleObj name="Equation" r:id="rId9" imgW="291960" imgH="228600" progId="Equation.DSMT4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0152" y="1196752"/>
                        <a:ext cx="969962" cy="758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Объект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1374717"/>
              </p:ext>
            </p:extLst>
          </p:nvPr>
        </p:nvGraphicFramePr>
        <p:xfrm>
          <a:off x="4270375" y="3175000"/>
          <a:ext cx="2463800" cy="1365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97" name="Equation" r:id="rId11" imgW="825480" imgH="457200" progId="Equation.DSMT4">
                  <p:embed/>
                </p:oleObj>
              </mc:Choice>
              <mc:Fallback>
                <p:oleObj name="Equation" r:id="rId11" imgW="825480" imgH="457200" progId="Equation.DSMT4">
                  <p:embed/>
                  <p:pic>
                    <p:nvPicPr>
                      <p:cNvPr id="0" name="Объект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70375" y="3175000"/>
                        <a:ext cx="2463800" cy="1365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Левая фигурная скобка 23"/>
          <p:cNvSpPr/>
          <p:nvPr/>
        </p:nvSpPr>
        <p:spPr>
          <a:xfrm>
            <a:off x="3860304" y="3242016"/>
            <a:ext cx="413140" cy="1237126"/>
          </a:xfrm>
          <a:prstGeom prst="lef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1" name="Объект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6634950"/>
              </p:ext>
            </p:extLst>
          </p:nvPr>
        </p:nvGraphicFramePr>
        <p:xfrm>
          <a:off x="4429125" y="4498488"/>
          <a:ext cx="1100138" cy="1289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98" name="Equation" r:id="rId13" imgW="368280" imgH="431640" progId="Equation.DSMT4">
                  <p:embed/>
                </p:oleObj>
              </mc:Choice>
              <mc:Fallback>
                <p:oleObj name="Equation" r:id="rId13" imgW="368280" imgH="431640" progId="Equation.DSMT4">
                  <p:embed/>
                  <p:pic>
                    <p:nvPicPr>
                      <p:cNvPr id="0" name="Объект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9125" y="4498488"/>
                        <a:ext cx="1100138" cy="1289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Объект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8116298"/>
              </p:ext>
            </p:extLst>
          </p:nvPr>
        </p:nvGraphicFramePr>
        <p:xfrm>
          <a:off x="6228184" y="4756392"/>
          <a:ext cx="1100138" cy="682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99" name="Equation" r:id="rId15" imgW="368280" imgH="228600" progId="Equation.DSMT4">
                  <p:embed/>
                </p:oleObj>
              </mc:Choice>
              <mc:Fallback>
                <p:oleObj name="Equation" r:id="rId15" imgW="368280" imgH="228600" progId="Equation.DSMT4">
                  <p:embed/>
                  <p:pic>
                    <p:nvPicPr>
                      <p:cNvPr id="0" name="Объект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8184" y="4756392"/>
                        <a:ext cx="1100138" cy="682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47553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755650" y="1"/>
            <a:ext cx="7974013" cy="764704"/>
          </a:xfrm>
        </p:spPr>
        <p:txBody>
          <a:bodyPr/>
          <a:lstStyle/>
          <a:p>
            <a:r>
              <a:rPr lang="uk-UA" sz="3600" b="1" dirty="0" smtClean="0">
                <a:solidFill>
                  <a:srgbClr val="0070C0"/>
                </a:solidFill>
                <a:latin typeface="Bookman Old Style" pitchFamily="18" charset="0"/>
              </a:rPr>
              <a:t>Варіант 4 (2014 р.) 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735076" y="2666345"/>
            <a:ext cx="7429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uk-UA" sz="2800" b="1" dirty="0">
                <a:latin typeface="Bookman Old Style" pitchFamily="18" charset="0"/>
                <a:cs typeface="Times New Roman" pitchFamily="18" charset="0"/>
              </a:rPr>
              <a:t>Розв'язання</a:t>
            </a:r>
            <a:endParaRPr lang="ru-RU" sz="2800" b="1" dirty="0">
              <a:latin typeface="Bookman Old Style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4711397"/>
              </p:ext>
            </p:extLst>
          </p:nvPr>
        </p:nvGraphicFramePr>
        <p:xfrm>
          <a:off x="618618" y="3223845"/>
          <a:ext cx="3946525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12" name="Equation" r:id="rId3" imgW="1358310" imgH="393529" progId="Equation.3">
                  <p:embed/>
                </p:oleObj>
              </mc:Choice>
              <mc:Fallback>
                <p:oleObj name="Equation" r:id="rId3" imgW="1358310" imgH="393529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8618" y="3223845"/>
                        <a:ext cx="3946525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2785384"/>
              </p:ext>
            </p:extLst>
          </p:nvPr>
        </p:nvGraphicFramePr>
        <p:xfrm>
          <a:off x="4716016" y="3189565"/>
          <a:ext cx="4102100" cy="1042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13" name="Equation" r:id="rId5" imgW="1548728" imgH="393529" progId="Equation.3">
                  <p:embed/>
                </p:oleObj>
              </mc:Choice>
              <mc:Fallback>
                <p:oleObj name="Equation" r:id="rId5" imgW="1548728" imgH="393529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6016" y="3189565"/>
                        <a:ext cx="4102100" cy="1042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3446058"/>
              </p:ext>
            </p:extLst>
          </p:nvPr>
        </p:nvGraphicFramePr>
        <p:xfrm>
          <a:off x="715692" y="4365104"/>
          <a:ext cx="3160712" cy="538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14" name="Equation" r:id="rId7" imgW="1193760" imgH="203040" progId="Equation.DSMT4">
                  <p:embed/>
                </p:oleObj>
              </mc:Choice>
              <mc:Fallback>
                <p:oleObj name="Equation" r:id="rId7" imgW="1193760" imgH="20304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5692" y="4365104"/>
                        <a:ext cx="3160712" cy="538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9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541243"/>
              </p:ext>
            </p:extLst>
          </p:nvPr>
        </p:nvGraphicFramePr>
        <p:xfrm>
          <a:off x="739684" y="4869160"/>
          <a:ext cx="2690813" cy="604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15" name="Equation" r:id="rId9" imgW="1016000" imgH="228600" progId="Equation.3">
                  <p:embed/>
                </p:oleObj>
              </mc:Choice>
              <mc:Fallback>
                <p:oleObj name="Equation" r:id="rId9" imgW="1016000" imgH="2286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684" y="4869160"/>
                        <a:ext cx="2690813" cy="604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0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4213835"/>
              </p:ext>
            </p:extLst>
          </p:nvPr>
        </p:nvGraphicFramePr>
        <p:xfrm>
          <a:off x="974989" y="5608081"/>
          <a:ext cx="1396816" cy="4595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16" name="Equation" r:id="rId11" imgW="444114" imgH="177646" progId="Equation.3">
                  <p:embed/>
                </p:oleObj>
              </mc:Choice>
              <mc:Fallback>
                <p:oleObj name="Equation" r:id="rId11" imgW="444114" imgH="177646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4989" y="5608081"/>
                        <a:ext cx="1396816" cy="4595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000125" y="6072188"/>
            <a:ext cx="66436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/>
            <a:r>
              <a:rPr lang="uk-UA" sz="2800" b="1" dirty="0">
                <a:latin typeface="Bookman Old Style" pitchFamily="18" charset="0"/>
                <a:cs typeface="Times New Roman" pitchFamily="18" charset="0"/>
              </a:rPr>
              <a:t>Відповідь: 12.</a:t>
            </a:r>
            <a:endParaRPr lang="ru-RU" sz="2800" b="1" dirty="0"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14" name="Объект 2"/>
          <p:cNvSpPr>
            <a:spLocks noGrp="1"/>
          </p:cNvSpPr>
          <p:nvPr>
            <p:ph idx="4294967295"/>
          </p:nvPr>
        </p:nvSpPr>
        <p:spPr>
          <a:xfrm>
            <a:off x="729389" y="764704"/>
            <a:ext cx="8414612" cy="1901641"/>
          </a:xfrm>
          <a:solidFill>
            <a:schemeClr val="bg2"/>
          </a:solidFill>
        </p:spPr>
        <p:txBody>
          <a:bodyPr/>
          <a:lstStyle/>
          <a:p>
            <a:pPr marL="0" indent="0">
              <a:buNone/>
            </a:pPr>
            <a:r>
              <a:rPr lang="uk-UA" sz="2800" dirty="0" smtClean="0">
                <a:latin typeface="Bookman Old Style" pitchFamily="18" charset="0"/>
              </a:rPr>
              <a:t>2.3. Перший член арифметичної прогресії дорівнює -4, а її різниця дорівнює 2. Скільки треба взяти перших членів прогресії, щоб їх сума дорівнювала 84?</a:t>
            </a:r>
            <a:r>
              <a:rPr lang="ru-RU" dirty="0" smtClean="0">
                <a:latin typeface="Bookman Old Style" pitchFamily="18" charset="0"/>
              </a:rPr>
              <a:t>     </a:t>
            </a:r>
            <a:r>
              <a:rPr lang="en-US" dirty="0" smtClean="0">
                <a:latin typeface="Bookman Old Style" pitchFamily="18" charset="0"/>
              </a:rPr>
              <a:t>     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en-US" dirty="0" smtClean="0">
                <a:latin typeface="Bookman Old Style" pitchFamily="18" charset="0"/>
              </a:rPr>
              <a:t> </a:t>
            </a:r>
            <a:r>
              <a:rPr lang="uk-UA" dirty="0" smtClean="0">
                <a:latin typeface="Bookman Old Style" pitchFamily="18" charset="0"/>
              </a:rPr>
              <a:t>   </a:t>
            </a:r>
          </a:p>
          <a:p>
            <a:pPr marL="0" indent="0">
              <a:buNone/>
            </a:pPr>
            <a:r>
              <a:rPr lang="uk-UA" dirty="0">
                <a:latin typeface="Bookman Old Style" pitchFamily="18" charset="0"/>
              </a:rPr>
              <a:t> </a:t>
            </a:r>
            <a:r>
              <a:rPr lang="uk-UA" dirty="0" smtClean="0">
                <a:latin typeface="Bookman Old Style" pitchFamily="18" charset="0"/>
              </a:rPr>
              <a:t>          </a:t>
            </a:r>
            <a:endParaRPr lang="ru-RU" dirty="0">
              <a:solidFill>
                <a:srgbClr val="0070C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1558</TotalTime>
  <Words>945</Words>
  <Application>Microsoft Office PowerPoint</Application>
  <PresentationFormat>Экран (4:3)</PresentationFormat>
  <Paragraphs>137</Paragraphs>
  <Slides>27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9" baseType="lpstr">
      <vt:lpstr>Тема Office</vt:lpstr>
      <vt:lpstr>Equation</vt:lpstr>
      <vt:lpstr>  Розділ 5 “Арифметична  прогресія”</vt:lpstr>
      <vt:lpstr>Означення арифметичної прогресії</vt:lpstr>
      <vt:lpstr>Формула n-го члена арифметичної прогресії</vt:lpstr>
      <vt:lpstr>Варіант 38 (2014 р.)</vt:lpstr>
      <vt:lpstr>Варіант 38 (2014 р.)</vt:lpstr>
      <vt:lpstr>Варіант 63 (2014 р.)</vt:lpstr>
      <vt:lpstr>Варіант 66 (2014) </vt:lpstr>
      <vt:lpstr>Варіант 3 (2015) </vt:lpstr>
      <vt:lpstr>Варіант 4 (2014 р.) </vt:lpstr>
      <vt:lpstr>Варіант 8 (2014 р.) </vt:lpstr>
      <vt:lpstr>Варіант 10 (2014 р.)</vt:lpstr>
      <vt:lpstr>Варіант 14(2014 р.)</vt:lpstr>
      <vt:lpstr>Варіант 20 (2014 р.)</vt:lpstr>
      <vt:lpstr>Варіант 46 (2014 р.)</vt:lpstr>
      <vt:lpstr>Варіант 25 (2014 р.)</vt:lpstr>
      <vt:lpstr>Варіант 28 (2014 р.)</vt:lpstr>
      <vt:lpstr>Варіант 31 (2014 р.)</vt:lpstr>
      <vt:lpstr>Варіант 44 (2014 р.)</vt:lpstr>
      <vt:lpstr>Варіант 46 (2014 р.)</vt:lpstr>
      <vt:lpstr>Варіант 50 (2014 р.)</vt:lpstr>
      <vt:lpstr>Варіант 54 (2014 р.)</vt:lpstr>
      <vt:lpstr>Варіант 57 (2014 р.)</vt:lpstr>
      <vt:lpstr>Варіант 60 (2014 р.)</vt:lpstr>
      <vt:lpstr>Варіант 65 (2014 р.)</vt:lpstr>
      <vt:lpstr>Варіант 2 (2015 р.)</vt:lpstr>
      <vt:lpstr>Варіант 2 (2015 р.) продовження розв‘язування</vt:lpstr>
      <vt:lpstr>Список використаних джерел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Задания для устного счёта по теме «Обыкновенные дроби»</dc:title>
  <dc:creator>User</dc:creator>
  <cp:lastModifiedBy>Роман</cp:lastModifiedBy>
  <cp:revision>132</cp:revision>
  <cp:lastPrinted>2015-03-10T05:08:44Z</cp:lastPrinted>
  <dcterms:created xsi:type="dcterms:W3CDTF">2012-02-03T10:05:20Z</dcterms:created>
  <dcterms:modified xsi:type="dcterms:W3CDTF">2016-02-05T15:52:54Z</dcterms:modified>
</cp:coreProperties>
</file>