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21" r:id="rId2"/>
    <p:sldId id="346" r:id="rId3"/>
    <p:sldId id="347" r:id="rId4"/>
    <p:sldId id="349" r:id="rId5"/>
    <p:sldId id="370" r:id="rId6"/>
    <p:sldId id="376" r:id="rId7"/>
    <p:sldId id="371" r:id="rId8"/>
    <p:sldId id="352" r:id="rId9"/>
    <p:sldId id="353" r:id="rId10"/>
    <p:sldId id="373" r:id="rId11"/>
    <p:sldId id="372" r:id="rId12"/>
    <p:sldId id="374" r:id="rId13"/>
    <p:sldId id="375" r:id="rId14"/>
    <p:sldId id="354" r:id="rId15"/>
    <p:sldId id="355" r:id="rId16"/>
    <p:sldId id="357" r:id="rId17"/>
    <p:sldId id="359" r:id="rId18"/>
    <p:sldId id="360" r:id="rId19"/>
    <p:sldId id="361" r:id="rId20"/>
    <p:sldId id="362" r:id="rId21"/>
    <p:sldId id="363" r:id="rId22"/>
    <p:sldId id="364" r:id="rId23"/>
    <p:sldId id="365" r:id="rId24"/>
    <p:sldId id="366" r:id="rId25"/>
    <p:sldId id="368" r:id="rId26"/>
    <p:sldId id="377" r:id="rId27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FF"/>
    <a:srgbClr val="008000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0" autoAdjust="0"/>
    <p:restoredTop sz="94660"/>
  </p:normalViewPr>
  <p:slideViewPr>
    <p:cSldViewPr>
      <p:cViewPr>
        <p:scale>
          <a:sx n="70" d="100"/>
          <a:sy n="70" d="100"/>
        </p:scale>
        <p:origin x="-136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8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4.wmf"/><Relationship Id="rId7" Type="http://schemas.openxmlformats.org/officeDocument/2006/relationships/image" Target="../media/image74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7" Type="http://schemas.openxmlformats.org/officeDocument/2006/relationships/image" Target="../media/image85.wmf"/><Relationship Id="rId2" Type="http://schemas.openxmlformats.org/officeDocument/2006/relationships/image" Target="../media/image81.wmf"/><Relationship Id="rId1" Type="http://schemas.openxmlformats.org/officeDocument/2006/relationships/image" Target="../media/image76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.wmf"/><Relationship Id="rId4" Type="http://schemas.openxmlformats.org/officeDocument/2006/relationships/image" Target="../media/image9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8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9.wmf"/><Relationship Id="rId6" Type="http://schemas.openxmlformats.org/officeDocument/2006/relationships/image" Target="../media/image118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2" Type="http://schemas.openxmlformats.org/officeDocument/2006/relationships/image" Target="../media/image4.wmf"/><Relationship Id="rId1" Type="http://schemas.openxmlformats.org/officeDocument/2006/relationships/image" Target="../media/image17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1C86B024-51F3-4887-84ED-E068E5022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40267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10150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CE3EAFB9-F8EC-4161-B21B-C8A9409592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76230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52228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1FCB9-D76A-4535-B28D-DCC96F862A37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12C40-7CEC-4A99-B82F-6270D53A09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56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0CF46-F2B9-4DF0-9241-59DB3AAD03F4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14626-AF14-4A4C-B223-FE8D621A3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504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8DD38-CA01-4A7A-B327-E0D827D31602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D79FA-930C-4E36-B317-E4290D8B6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7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55291-D333-4B20-B7BF-CADD03968FE2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17B67-8F80-4A55-BCBB-07E859CC1D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13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F9100-AF9E-427C-A2DF-B980F205A17D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D3B86-36BD-47BA-A355-1CECB33BDA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31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1A5F-6B92-49A2-9A8F-9FF671348B82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D0680-2359-418C-B1DB-4F34B1B52B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7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80F1-DE77-4DDB-85CE-8BF819C9F9A1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34934-46FE-42E2-B35A-34918F823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42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EE88A-1D07-4C41-9D43-DE4F39BAF106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1EFAB-4F9B-4611-9960-3E69DED66C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8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56A27-FAEC-4210-8E38-CFCBA2A1F3C4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99BC1-0B56-43AC-BA40-8DCE6723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45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88D3F-E99E-4E6B-8320-D2E43BD6BA75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BD2F8-D8F0-4A4F-9DA7-824BF1435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43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6449E-6A0A-4E50-85B4-CF34AF1E1ACF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59260-86B6-401C-A6EA-FBE81C14FD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61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EB7DC0-9C0E-40FD-A04C-7B274FBA32A1}" type="datetimeFigureOut">
              <a:rPr lang="ru-RU"/>
              <a:pPr>
                <a:defRPr/>
              </a:pPr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2DC6E5-0A2A-4DF3-B927-401022572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3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4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7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7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75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4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1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78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8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98.bin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0" Type="http://schemas.openxmlformats.org/officeDocument/2006/relationships/image" Target="../media/image88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93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9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76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9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14.bin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13.bin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10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0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116.bin"/><Relationship Id="rId4" Type="http://schemas.openxmlformats.org/officeDocument/2006/relationships/image" Target="../media/image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13.wmf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5" Type="http://schemas.openxmlformats.org/officeDocument/2006/relationships/oleObject" Target="../embeddings/oleObject124.bin"/><Relationship Id="rId10" Type="http://schemas.openxmlformats.org/officeDocument/2006/relationships/image" Target="../media/image109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11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31.bin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0" Type="http://schemas.openxmlformats.org/officeDocument/2006/relationships/image" Target="../media/image116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118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2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8.wmf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4.bin"/><Relationship Id="rId31" Type="http://schemas.openxmlformats.org/officeDocument/2006/relationships/oleObject" Target="../embeddings/oleObject30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28.bin"/><Relationship Id="rId30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000125"/>
            <a:ext cx="7851775" cy="1343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Розділ 4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“Геометрична прогресія”</a:t>
            </a:r>
            <a:endParaRPr lang="uk-UA" b="1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88" y="2857500"/>
            <a:ext cx="7643812" cy="1143000"/>
          </a:xfrm>
        </p:spPr>
        <p:txBody>
          <a:bodyPr/>
          <a:lstStyle/>
          <a:p>
            <a:endParaRPr lang="uk-UA" sz="2800" b="1" smtClean="0">
              <a:solidFill>
                <a:srgbClr val="FF0000"/>
              </a:solidFill>
              <a:latin typeface="Bookman Old Style" pitchFamily="18" charset="0"/>
            </a:endParaRPr>
          </a:p>
          <a:p>
            <a:r>
              <a:rPr lang="uk-UA" sz="2800" b="1" smtClean="0">
                <a:solidFill>
                  <a:srgbClr val="FF0000"/>
                </a:solidFill>
                <a:latin typeface="Bookman Old Style" pitchFamily="18" charset="0"/>
              </a:rPr>
              <a:t>Матеріал для підготовки </a:t>
            </a:r>
          </a:p>
          <a:p>
            <a:r>
              <a:rPr lang="uk-UA" sz="2800" b="1" smtClean="0">
                <a:solidFill>
                  <a:srgbClr val="FF0000"/>
                </a:solidFill>
                <a:latin typeface="Bookman Old Style" pitchFamily="18" charset="0"/>
              </a:rPr>
              <a:t>до ДПА в 9 класі</a:t>
            </a:r>
            <a:endParaRPr lang="ru-RU" sz="2800" b="1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211960" y="5560501"/>
            <a:ext cx="4932040" cy="69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sz="1120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Підготувала </a:t>
            </a:r>
            <a:r>
              <a:rPr lang="uk-UA" sz="11200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Сапко</a:t>
            </a:r>
            <a:r>
              <a:rPr lang="uk-UA" sz="1120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Н.О.</a:t>
            </a:r>
            <a:endParaRPr lang="uk-UA" sz="1120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3016152" y="6002316"/>
            <a:ext cx="4067944" cy="69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sz="800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2016</a:t>
            </a:r>
            <a:endParaRPr lang="uk-UA" sz="800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07413" cy="864096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34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42938" y="414908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626726"/>
              </p:ext>
            </p:extLst>
          </p:nvPr>
        </p:nvGraphicFramePr>
        <p:xfrm>
          <a:off x="827584" y="4706264"/>
          <a:ext cx="2984500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4" name="Equation" r:id="rId3" imgW="977476" imgH="444307" progId="Equation.3">
                  <p:embed/>
                </p:oleObj>
              </mc:Choice>
              <mc:Fallback>
                <p:oleObj name="Equation" r:id="rId3" imgW="97747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706264"/>
                        <a:ext cx="2984500" cy="1357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883059"/>
              </p:ext>
            </p:extLst>
          </p:nvPr>
        </p:nvGraphicFramePr>
        <p:xfrm>
          <a:off x="3923928" y="4653136"/>
          <a:ext cx="3683000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5" name="Equation" r:id="rId5" imgW="1206500" imgH="419100" progId="Equation.3">
                  <p:embed/>
                </p:oleObj>
              </mc:Choice>
              <mc:Fallback>
                <p:oleObj name="Equation" r:id="rId5" imgW="12065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4653136"/>
                        <a:ext cx="3683000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43608" y="6093296"/>
            <a:ext cx="30963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Г)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idx="4294967295"/>
          </p:nvPr>
        </p:nvSpPr>
        <p:spPr>
          <a:xfrm>
            <a:off x="654304" y="1052736"/>
            <a:ext cx="8532440" cy="2016224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1.3. Чому дорівнює сума чотирьох перших членів геометричної прогресії, перший член якої           , а </a:t>
            </a:r>
            <a:r>
              <a:rPr lang="ru-RU" dirty="0" err="1" smtClean="0">
                <a:latin typeface="Bookman Old Style" pitchFamily="18" charset="0"/>
              </a:rPr>
              <a:t>знаменник</a:t>
            </a:r>
            <a:r>
              <a:rPr lang="ru-RU" dirty="0" smtClean="0">
                <a:latin typeface="Bookman Old Style" pitchFamily="18" charset="0"/>
              </a:rPr>
              <a:t>  </a:t>
            </a:r>
            <a:r>
              <a:rPr lang="en-US" dirty="0" smtClean="0">
                <a:latin typeface="Bookman Old Style" pitchFamily="18" charset="0"/>
              </a:rPr>
              <a:t>q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=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2</a:t>
            </a:r>
            <a:r>
              <a:rPr lang="ru-RU" dirty="0" smtClean="0">
                <a:latin typeface="Bookman Old Style" pitchFamily="18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4304" y="3215342"/>
            <a:ext cx="7797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-48;     Б) 48;    В) 24;     Г)-24 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145635"/>
              </p:ext>
            </p:extLst>
          </p:nvPr>
        </p:nvGraphicFramePr>
        <p:xfrm>
          <a:off x="4553176" y="2060848"/>
          <a:ext cx="11620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6" name="Equation" r:id="rId7" imgW="380880" imgH="228600" progId="Equation.DSMT4">
                  <p:embed/>
                </p:oleObj>
              </mc:Choice>
              <mc:Fallback>
                <p:oleObj name="Equation" r:id="rId7" imgW="38088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176" y="2060848"/>
                        <a:ext cx="116205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423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686800" cy="936104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37 (2014 р.)</a:t>
            </a:r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873342"/>
              </p:ext>
            </p:extLst>
          </p:nvPr>
        </p:nvGraphicFramePr>
        <p:xfrm>
          <a:off x="971600" y="4607962"/>
          <a:ext cx="1508125" cy="145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4" name="Equation" r:id="rId3" imgW="482391" imgH="431613" progId="Equation.DSMT4">
                  <p:embed/>
                </p:oleObj>
              </mc:Choice>
              <mc:Fallback>
                <p:oleObj name="Equation" r:id="rId3" imgW="482391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607962"/>
                        <a:ext cx="1508125" cy="1458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76288" y="4136463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80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554985"/>
              </p:ext>
            </p:extLst>
          </p:nvPr>
        </p:nvGraphicFramePr>
        <p:xfrm>
          <a:off x="3491880" y="4653136"/>
          <a:ext cx="444500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5" name="Equation" r:id="rId5" imgW="1422400" imgH="393700" progId="Equation.3">
                  <p:embed/>
                </p:oleObj>
              </mc:Choice>
              <mc:Fallback>
                <p:oleObj name="Equation" r:id="rId5" imgW="14224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653136"/>
                        <a:ext cx="4445000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38426" y="6066874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А) 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4304" y="3383436"/>
            <a:ext cx="7797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        Б)        В)        Г) 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663866"/>
              </p:ext>
            </p:extLst>
          </p:nvPr>
        </p:nvGraphicFramePr>
        <p:xfrm>
          <a:off x="1259632" y="3066224"/>
          <a:ext cx="59531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6" name="Equation" r:id="rId7" imgW="190440" imgH="393480" progId="Equation.DSMT4">
                  <p:embed/>
                </p:oleObj>
              </mc:Choice>
              <mc:Fallback>
                <p:oleObj name="Equation" r:id="rId7" imgW="19044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066224"/>
                        <a:ext cx="595313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776709"/>
              </p:ext>
            </p:extLst>
          </p:nvPr>
        </p:nvGraphicFramePr>
        <p:xfrm>
          <a:off x="2915816" y="3010661"/>
          <a:ext cx="595313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7" name="Equation" r:id="rId9" imgW="190440" imgH="393480" progId="Equation.DSMT4">
                  <p:embed/>
                </p:oleObj>
              </mc:Choice>
              <mc:Fallback>
                <p:oleObj name="Equation" r:id="rId9" imgW="19044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010661"/>
                        <a:ext cx="595313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017385"/>
              </p:ext>
            </p:extLst>
          </p:nvPr>
        </p:nvGraphicFramePr>
        <p:xfrm>
          <a:off x="4299645" y="3010661"/>
          <a:ext cx="635000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8" name="Equation" r:id="rId11" imgW="203040" imgH="393480" progId="Equation.DSMT4">
                  <p:embed/>
                </p:oleObj>
              </mc:Choice>
              <mc:Fallback>
                <p:oleObj name="Equation" r:id="rId11" imgW="203040" imgH="39348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645" y="3010661"/>
                        <a:ext cx="635000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749388"/>
              </p:ext>
            </p:extLst>
          </p:nvPr>
        </p:nvGraphicFramePr>
        <p:xfrm>
          <a:off x="5724128" y="3010661"/>
          <a:ext cx="595313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9" name="Equation" r:id="rId13" imgW="190440" imgH="393480" progId="Equation.DSMT4">
                  <p:embed/>
                </p:oleObj>
              </mc:Choice>
              <mc:Fallback>
                <p:oleObj name="Equation" r:id="rId13" imgW="190440" imgH="39348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010661"/>
                        <a:ext cx="595313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654304" y="1052735"/>
            <a:ext cx="8489696" cy="2016225"/>
          </a:xfrm>
          <a:solidFill>
            <a:schemeClr val="bg2"/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uk-UA" dirty="0" smtClean="0">
                <a:latin typeface="Bookman Old Style" pitchFamily="18" charset="0"/>
              </a:rPr>
              <a:t>1.4. Знайдіть знаменник геометричної прогресії       , якщо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246574"/>
              </p:ext>
            </p:extLst>
          </p:nvPr>
        </p:nvGraphicFramePr>
        <p:xfrm>
          <a:off x="2699792" y="1916832"/>
          <a:ext cx="81323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0" name="Equation" r:id="rId15" imgW="279360" imgH="228600" progId="Equation.DSMT4">
                  <p:embed/>
                </p:oleObj>
              </mc:Choice>
              <mc:Fallback>
                <p:oleObj name="Equation" r:id="rId15" imgW="2793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916832"/>
                        <a:ext cx="813233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520839"/>
              </p:ext>
            </p:extLst>
          </p:nvPr>
        </p:nvGraphicFramePr>
        <p:xfrm>
          <a:off x="5076057" y="1628800"/>
          <a:ext cx="2736304" cy="1191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1" name="Equation" r:id="rId17" imgW="977760" imgH="393480" progId="Equation.DSMT4">
                  <p:embed/>
                </p:oleObj>
              </mc:Choice>
              <mc:Fallback>
                <p:oleObj name="Equation" r:id="rId17" imgW="977760" imgH="39348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7" y="1628800"/>
                        <a:ext cx="2736304" cy="1191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251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457200" y="1"/>
            <a:ext cx="8435975" cy="76470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77 (2014 р.)</a:t>
            </a:r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479027"/>
              </p:ext>
            </p:extLst>
          </p:nvPr>
        </p:nvGraphicFramePr>
        <p:xfrm>
          <a:off x="899592" y="4688304"/>
          <a:ext cx="1508125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10" name="Equation" r:id="rId3" imgW="482391" imgH="431613" progId="Equation.3">
                  <p:embed/>
                </p:oleObj>
              </mc:Choice>
              <mc:Fallback>
                <p:oleObj name="Equation" r:id="rId3" imgW="482391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688304"/>
                        <a:ext cx="1508125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5795" y="4293096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80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84047"/>
              </p:ext>
            </p:extLst>
          </p:nvPr>
        </p:nvGraphicFramePr>
        <p:xfrm>
          <a:off x="2987824" y="4714875"/>
          <a:ext cx="4405313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11" name="Equation" r:id="rId5" imgW="1409088" imgH="393529" progId="Equation.3">
                  <p:embed/>
                </p:oleObj>
              </mc:Choice>
              <mc:Fallback>
                <p:oleObj name="Equation" r:id="rId5" imgW="140908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714875"/>
                        <a:ext cx="4405313" cy="123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14375" y="6037679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 smtClean="0">
                <a:latin typeface="Bookman Old Style" pitchFamily="18" charset="0"/>
                <a:cs typeface="Times New Roman" pitchFamily="18" charset="0"/>
              </a:rPr>
              <a:t>Відповідь</a:t>
            </a:r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: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Б) 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5795" y="3723185"/>
            <a:ext cx="7793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     ;     Б)      ;    В)      ;     Г)    </a:t>
            </a:r>
            <a:endParaRPr lang="ru-RU" sz="32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835857"/>
              </p:ext>
            </p:extLst>
          </p:nvPr>
        </p:nvGraphicFramePr>
        <p:xfrm>
          <a:off x="1259632" y="3324394"/>
          <a:ext cx="476250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12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324394"/>
                        <a:ext cx="476250" cy="123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399"/>
              </p:ext>
            </p:extLst>
          </p:nvPr>
        </p:nvGraphicFramePr>
        <p:xfrm>
          <a:off x="3275856" y="3324393"/>
          <a:ext cx="4762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13" name="Equation" r:id="rId9" imgW="152280" imgH="393480" progId="Equation.DSMT4">
                  <p:embed/>
                </p:oleObj>
              </mc:Choice>
              <mc:Fallback>
                <p:oleObj name="Equation" r:id="rId9" imgW="152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324393"/>
                        <a:ext cx="476250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652345"/>
              </p:ext>
            </p:extLst>
          </p:nvPr>
        </p:nvGraphicFramePr>
        <p:xfrm>
          <a:off x="5148064" y="3324393"/>
          <a:ext cx="4762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14" name="Equation" r:id="rId11" imgW="152280" imgH="393480" progId="Equation.DSMT4">
                  <p:embed/>
                </p:oleObj>
              </mc:Choice>
              <mc:Fallback>
                <p:oleObj name="Equation" r:id="rId11" imgW="152280" imgH="39348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324393"/>
                        <a:ext cx="476250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192629"/>
              </p:ext>
            </p:extLst>
          </p:nvPr>
        </p:nvGraphicFramePr>
        <p:xfrm>
          <a:off x="7105650" y="3400425"/>
          <a:ext cx="595313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15" name="Equation" r:id="rId13" imgW="190440" imgH="393480" progId="Equation.DSMT4">
                  <p:embed/>
                </p:oleObj>
              </mc:Choice>
              <mc:Fallback>
                <p:oleObj name="Equation" r:id="rId13" imgW="190440" imgH="39348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5650" y="3400425"/>
                        <a:ext cx="595313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Объект 2"/>
          <p:cNvSpPr>
            <a:spLocks noGrp="1"/>
          </p:cNvSpPr>
          <p:nvPr>
            <p:ph idx="4294967295"/>
          </p:nvPr>
        </p:nvSpPr>
        <p:spPr>
          <a:xfrm>
            <a:off x="721255" y="620688"/>
            <a:ext cx="8422745" cy="2664295"/>
          </a:xfrm>
          <a:solidFill>
            <a:schemeClr val="bg2"/>
          </a:solidFill>
        </p:spPr>
        <p:txBody>
          <a:bodyPr/>
          <a:lstStyle/>
          <a:p>
            <a:pPr marL="0" indent="0">
              <a:lnSpc>
                <a:spcPct val="130000"/>
              </a:lnSpc>
              <a:buNone/>
            </a:pPr>
            <a:r>
              <a:rPr lang="uk-UA" dirty="0" smtClean="0">
                <a:latin typeface="Bookman Old Style" pitchFamily="18" charset="0"/>
              </a:rPr>
              <a:t>1.3. Чому дорівнює сума чотирьох перших членів геометричної прогресії, перший член якої                                  а </a:t>
            </a:r>
            <a:r>
              <a:rPr lang="ru-RU" dirty="0" err="1" smtClean="0">
                <a:latin typeface="Bookman Old Style" pitchFamily="18" charset="0"/>
              </a:rPr>
              <a:t>знаменник</a:t>
            </a:r>
            <a:r>
              <a:rPr lang="ru-RU" dirty="0" smtClean="0">
                <a:latin typeface="Bookman Old Style" pitchFamily="18" charset="0"/>
              </a:rPr>
              <a:t>  </a:t>
            </a:r>
            <a:r>
              <a:rPr lang="en-US" dirty="0" smtClean="0">
                <a:latin typeface="Bookman Old Style" pitchFamily="18" charset="0"/>
              </a:rPr>
              <a:t>q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=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2</a:t>
            </a:r>
            <a:r>
              <a:rPr lang="ru-RU" dirty="0" smtClean="0">
                <a:latin typeface="Bookman Old Style" pitchFamily="18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712584"/>
              </p:ext>
            </p:extLst>
          </p:nvPr>
        </p:nvGraphicFramePr>
        <p:xfrm>
          <a:off x="4841875" y="1844675"/>
          <a:ext cx="2700338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16" name="Equation" r:id="rId15" imgW="990360" imgH="393480" progId="Equation.DSMT4">
                  <p:embed/>
                </p:oleObj>
              </mc:Choice>
              <mc:Fallback>
                <p:oleObj name="Equation" r:id="rId15" imgW="990360" imgH="39348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5" y="1844675"/>
                        <a:ext cx="2700338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391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428624" y="188913"/>
            <a:ext cx="8463855" cy="86382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1 (2014 р.)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182460"/>
              </p:ext>
            </p:extLst>
          </p:nvPr>
        </p:nvGraphicFramePr>
        <p:xfrm>
          <a:off x="820983" y="3284984"/>
          <a:ext cx="2830513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4" name="Equation" r:id="rId3" imgW="926698" imgH="444307" progId="Equation.3">
                  <p:embed/>
                </p:oleObj>
              </mc:Choice>
              <mc:Fallback>
                <p:oleObj name="Equation" r:id="rId3" imgW="926698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983" y="3284984"/>
                        <a:ext cx="2830513" cy="1357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3608" y="2636912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717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818159"/>
              </p:ext>
            </p:extLst>
          </p:nvPr>
        </p:nvGraphicFramePr>
        <p:xfrm>
          <a:off x="4139952" y="3501008"/>
          <a:ext cx="239712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5" name="Equation" r:id="rId5" imgW="736600" imgH="241300" progId="Equation.3">
                  <p:embed/>
                </p:oleObj>
              </mc:Choice>
              <mc:Fallback>
                <p:oleObj name="Equation" r:id="rId5" imgW="736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501008"/>
                        <a:ext cx="2397125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23947"/>
              </p:ext>
            </p:extLst>
          </p:nvPr>
        </p:nvGraphicFramePr>
        <p:xfrm>
          <a:off x="6948264" y="3160132"/>
          <a:ext cx="1858963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6" name="Equation" r:id="rId7" imgW="571252" imgH="418918" progId="Equation.DSMT4">
                  <p:embed/>
                </p:oleObj>
              </mc:Choice>
              <mc:Fallback>
                <p:oleObj name="Equation" r:id="rId7" imgW="571252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3160132"/>
                        <a:ext cx="1858963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294377"/>
              </p:ext>
            </p:extLst>
          </p:nvPr>
        </p:nvGraphicFramePr>
        <p:xfrm>
          <a:off x="647152" y="4746340"/>
          <a:ext cx="392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7" name="Equation" r:id="rId9" imgW="1205977" imgH="393529" progId="Equation.3">
                  <p:embed/>
                </p:oleObj>
              </mc:Choice>
              <mc:Fallback>
                <p:oleObj name="Equation" r:id="rId9" imgW="120597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152" y="4746340"/>
                        <a:ext cx="392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709120"/>
              </p:ext>
            </p:extLst>
          </p:nvPr>
        </p:nvGraphicFramePr>
        <p:xfrm>
          <a:off x="4771727" y="4653136"/>
          <a:ext cx="4149725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8" name="Equation" r:id="rId11" imgW="1358900" imgH="419100" progId="Equation.3">
                  <p:embed/>
                </p:oleObj>
              </mc:Choice>
              <mc:Fallback>
                <p:oleObj name="Equation" r:id="rId11" imgW="1358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1727" y="4653136"/>
                        <a:ext cx="4149725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20983" y="6049624"/>
            <a:ext cx="7500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217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Объект 2"/>
          <p:cNvSpPr>
            <a:spLocks noGrp="1"/>
          </p:cNvSpPr>
          <p:nvPr>
            <p:ph idx="4294967295"/>
          </p:nvPr>
        </p:nvSpPr>
        <p:spPr>
          <a:xfrm>
            <a:off x="565896" y="1024137"/>
            <a:ext cx="8604448" cy="1612775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2.2. Обчисліть суму п'яти перших членів геометричної прогресії          , якщо               а знаменник прогресії</a:t>
            </a:r>
            <a:r>
              <a:rPr lang="en-US" sz="2800" dirty="0" smtClean="0">
                <a:latin typeface="Bookman Old Style" pitchFamily="18" charset="0"/>
              </a:rPr>
              <a:t> q = 2</a:t>
            </a:r>
            <a:r>
              <a:rPr lang="uk-UA" sz="2800" dirty="0" smtClean="0">
                <a:latin typeface="Bookman Old Style" pitchFamily="18" charset="0"/>
              </a:rPr>
              <a:t>.</a:t>
            </a:r>
            <a:r>
              <a:rPr lang="ru-RU" sz="2800" dirty="0" smtClean="0">
                <a:latin typeface="Bookman Old Style" pitchFamily="18" charset="0"/>
              </a:rPr>
              <a:t>                              </a:t>
            </a: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                 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999125"/>
              </p:ext>
            </p:extLst>
          </p:nvPr>
        </p:nvGraphicFramePr>
        <p:xfrm>
          <a:off x="5076056" y="1484784"/>
          <a:ext cx="891733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9" name="Equation" r:id="rId13" imgW="279360" imgH="228600" progId="Equation.DSMT4">
                  <p:embed/>
                </p:oleObj>
              </mc:Choice>
              <mc:Fallback>
                <p:oleObj name="Equation" r:id="rId13" imgW="2793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484784"/>
                        <a:ext cx="891733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98226"/>
              </p:ext>
            </p:extLst>
          </p:nvPr>
        </p:nvGraphicFramePr>
        <p:xfrm>
          <a:off x="7164288" y="1484784"/>
          <a:ext cx="1582738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0" name="Equation" r:id="rId15" imgW="571320" imgH="228600" progId="Equation.DSMT4">
                  <p:embed/>
                </p:oleObj>
              </mc:Choice>
              <mc:Fallback>
                <p:oleObj name="Equation" r:id="rId15" imgW="571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484784"/>
                        <a:ext cx="1582738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01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350838" y="18757"/>
            <a:ext cx="8585200" cy="745947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27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42938" y="2143125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0897" y="2643188"/>
            <a:ext cx="58126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Нехай шукані числа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73658"/>
              </p:ext>
            </p:extLst>
          </p:nvPr>
        </p:nvGraphicFramePr>
        <p:xfrm>
          <a:off x="4023519" y="2532529"/>
          <a:ext cx="1239837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63" name="Equation" r:id="rId3" imgW="381000" imgH="228600" progId="Equation.3">
                  <p:embed/>
                </p:oleObj>
              </mc:Choice>
              <mc:Fallback>
                <p:oleObj name="Equation" r:id="rId3" imgW="3810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519" y="2532529"/>
                        <a:ext cx="1239837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719764"/>
              </p:ext>
            </p:extLst>
          </p:nvPr>
        </p:nvGraphicFramePr>
        <p:xfrm>
          <a:off x="788369" y="3573016"/>
          <a:ext cx="2271712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64" name="Equation" r:id="rId5" imgW="698197" imgH="215806" progId="Equation.3">
                  <p:embed/>
                </p:oleObj>
              </mc:Choice>
              <mc:Fallback>
                <p:oleObj name="Equation" r:id="rId5" imgW="698197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369" y="3573016"/>
                        <a:ext cx="2271712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988224"/>
              </p:ext>
            </p:extLst>
          </p:nvPr>
        </p:nvGraphicFramePr>
        <p:xfrm>
          <a:off x="3995936" y="3429000"/>
          <a:ext cx="214312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65" name="Equation" r:id="rId7" imgW="761669" imgH="241195" progId="Equation.3">
                  <p:embed/>
                </p:oleObj>
              </mc:Choice>
              <mc:Fallback>
                <p:oleObj name="Equation" r:id="rId7" imgW="761669" imgH="24119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429000"/>
                        <a:ext cx="214312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360514"/>
              </p:ext>
            </p:extLst>
          </p:nvPr>
        </p:nvGraphicFramePr>
        <p:xfrm>
          <a:off x="760897" y="4365104"/>
          <a:ext cx="2214562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66" name="Equation" r:id="rId9" imgW="787400" imgH="228600" progId="Equation.3">
                  <p:embed/>
                </p:oleObj>
              </mc:Choice>
              <mc:Fallback>
                <p:oleObj name="Equation" r:id="rId9" imgW="7874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97" y="4365104"/>
                        <a:ext cx="2214562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70422"/>
              </p:ext>
            </p:extLst>
          </p:nvPr>
        </p:nvGraphicFramePr>
        <p:xfrm>
          <a:off x="3303587" y="4005064"/>
          <a:ext cx="225107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67" name="Equation" r:id="rId11" imgW="800100" imgH="419100" progId="Equation.3">
                  <p:embed/>
                </p:oleObj>
              </mc:Choice>
              <mc:Fallback>
                <p:oleObj name="Equation" r:id="rId11" imgW="8001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7" y="4005064"/>
                        <a:ext cx="2251075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224592"/>
              </p:ext>
            </p:extLst>
          </p:nvPr>
        </p:nvGraphicFramePr>
        <p:xfrm>
          <a:off x="5724128" y="4293096"/>
          <a:ext cx="1108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68" name="Equation" r:id="rId13" imgW="393529" imgH="203112" progId="Equation.3">
                  <p:embed/>
                </p:oleObj>
              </mc:Choice>
              <mc:Fallback>
                <p:oleObj name="Equation" r:id="rId13" imgW="393529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293096"/>
                        <a:ext cx="11080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454252"/>
              </p:ext>
            </p:extLst>
          </p:nvPr>
        </p:nvGraphicFramePr>
        <p:xfrm>
          <a:off x="899592" y="5083176"/>
          <a:ext cx="2973387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69" name="Equation" r:id="rId15" imgW="914003" imgH="215806" progId="Equation.3">
                  <p:embed/>
                </p:oleObj>
              </mc:Choice>
              <mc:Fallback>
                <p:oleObj name="Equation" r:id="rId15" imgW="914003" imgH="215806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083176"/>
                        <a:ext cx="2973387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146680"/>
              </p:ext>
            </p:extLst>
          </p:nvPr>
        </p:nvGraphicFramePr>
        <p:xfrm>
          <a:off x="3995936" y="5013176"/>
          <a:ext cx="242887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70" name="Equation" r:id="rId17" imgW="863225" imgH="228501" progId="Equation.3">
                  <p:embed/>
                </p:oleObj>
              </mc:Choice>
              <mc:Fallback>
                <p:oleObj name="Equation" r:id="rId17" imgW="863225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013176"/>
                        <a:ext cx="242887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14375" y="5786438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5 і 10.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5" name="Объект 2"/>
          <p:cNvSpPr>
            <a:spLocks noGrp="1"/>
          </p:cNvSpPr>
          <p:nvPr>
            <p:ph idx="4294967295"/>
          </p:nvPr>
        </p:nvSpPr>
        <p:spPr>
          <a:xfrm>
            <a:off x="760897" y="801025"/>
            <a:ext cx="8100695" cy="1259824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2.1. Які два числа треба поставити між числами 2,5 і 20, щоб вони разом з даними числами утворили геометричну прогресію?</a:t>
            </a:r>
            <a:r>
              <a:rPr lang="ru-RU" sz="2800" dirty="0" smtClean="0">
                <a:latin typeface="Bookman Old Style" pitchFamily="18" charset="0"/>
              </a:rPr>
              <a:t>                              </a:t>
            </a: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                 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720080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32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87624" y="2852936"/>
            <a:ext cx="671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3970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093206"/>
              </p:ext>
            </p:extLst>
          </p:nvPr>
        </p:nvGraphicFramePr>
        <p:xfrm>
          <a:off x="4860032" y="3277880"/>
          <a:ext cx="1898650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2" name="Equation" r:id="rId3" imgW="583947" imgH="418918" progId="Equation.3">
                  <p:embed/>
                </p:oleObj>
              </mc:Choice>
              <mc:Fallback>
                <p:oleObj name="Equation" r:id="rId3" imgW="583947" imgH="418918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277880"/>
                        <a:ext cx="1898650" cy="136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31836" y="3789040"/>
            <a:ext cx="39121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3971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491122"/>
              </p:ext>
            </p:extLst>
          </p:nvPr>
        </p:nvGraphicFramePr>
        <p:xfrm>
          <a:off x="714375" y="4437112"/>
          <a:ext cx="1987550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3" name="Equation" r:id="rId5" imgW="685800" imgH="419100" progId="Equation.3">
                  <p:embed/>
                </p:oleObj>
              </mc:Choice>
              <mc:Fallback>
                <p:oleObj name="Equation" r:id="rId5" imgW="685800" imgH="4191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4437112"/>
                        <a:ext cx="1987550" cy="121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579182"/>
              </p:ext>
            </p:extLst>
          </p:nvPr>
        </p:nvGraphicFramePr>
        <p:xfrm>
          <a:off x="2780346" y="4437112"/>
          <a:ext cx="1857375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4" name="Equation" r:id="rId7" imgW="685800" imgH="393700" progId="Equation.3">
                  <p:embed/>
                </p:oleObj>
              </mc:Choice>
              <mc:Fallback>
                <p:oleObj name="Equation" r:id="rId7" imgW="685800" imgH="3937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0346" y="4437112"/>
                        <a:ext cx="1857375" cy="106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685744"/>
              </p:ext>
            </p:extLst>
          </p:nvPr>
        </p:nvGraphicFramePr>
        <p:xfrm>
          <a:off x="4801394" y="4437112"/>
          <a:ext cx="166687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5" name="Equation" r:id="rId9" imgW="609336" imgH="393529" progId="Equation.3">
                  <p:embed/>
                </p:oleObj>
              </mc:Choice>
              <mc:Fallback>
                <p:oleObj name="Equation" r:id="rId9" imgW="609336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1394" y="4437112"/>
                        <a:ext cx="1666875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441953"/>
              </p:ext>
            </p:extLst>
          </p:nvPr>
        </p:nvGraphicFramePr>
        <p:xfrm>
          <a:off x="6588224" y="4365104"/>
          <a:ext cx="217646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6" name="Equation" r:id="rId11" imgW="748975" imgH="393529" progId="Equation.3">
                  <p:embed/>
                </p:oleObj>
              </mc:Choice>
              <mc:Fallback>
                <p:oleObj name="Equation" r:id="rId11" imgW="748975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365104"/>
                        <a:ext cx="217646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5786438"/>
            <a:ext cx="29215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 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0,8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2" name="Объект 2"/>
          <p:cNvSpPr>
            <a:spLocks noGrp="1"/>
          </p:cNvSpPr>
          <p:nvPr>
            <p:ph idx="4294967295"/>
          </p:nvPr>
        </p:nvSpPr>
        <p:spPr>
          <a:xfrm>
            <a:off x="757704" y="836712"/>
            <a:ext cx="8203591" cy="1403840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2.2. Чому дорівнює знаменник нескінченної  геометричної прогресії, перший член якої дорівнює 15, а сума дорівнює 75?</a:t>
            </a:r>
            <a:r>
              <a:rPr lang="ru-RU" dirty="0" smtClean="0">
                <a:latin typeface="Bookman Old Style" pitchFamily="18" charset="0"/>
              </a:rPr>
              <a:t>                              </a:t>
            </a: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             </a:t>
            </a: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32813" cy="64807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36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42938" y="2428875"/>
            <a:ext cx="800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i="1">
                <a:latin typeface="Times New Roman" pitchFamily="18" charset="0"/>
                <a:cs typeface="Times New Roman" pitchFamily="18" charset="0"/>
              </a:rPr>
              <a:t>Розв'язання</a:t>
            </a:r>
            <a:endParaRPr lang="ru-RU" sz="2400" b="1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253796"/>
              </p:ext>
            </p:extLst>
          </p:nvPr>
        </p:nvGraphicFramePr>
        <p:xfrm>
          <a:off x="467544" y="4293096"/>
          <a:ext cx="2984500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86" name="Equation" r:id="rId3" imgW="977476" imgH="444307" progId="Equation.3">
                  <p:embed/>
                </p:oleObj>
              </mc:Choice>
              <mc:Fallback>
                <p:oleObj name="Equation" r:id="rId3" imgW="977476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293096"/>
                        <a:ext cx="2984500" cy="1357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3606800" y="3786188"/>
          <a:ext cx="5537200" cy="213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87" name="Equation" r:id="rId5" imgW="2171700" imgH="838200" progId="Equation.3">
                  <p:embed/>
                </p:oleObj>
              </mc:Choice>
              <mc:Fallback>
                <p:oleObj name="Equation" r:id="rId5" imgW="2171700" imgH="838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3786188"/>
                        <a:ext cx="5537200" cy="213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14438" y="5929313"/>
            <a:ext cx="2428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60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613072"/>
              </p:ext>
            </p:extLst>
          </p:nvPr>
        </p:nvGraphicFramePr>
        <p:xfrm>
          <a:off x="642938" y="3356992"/>
          <a:ext cx="2538238" cy="831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88" name="Equation" r:id="rId7" imgW="736600" imgH="241300" progId="Equation.3">
                  <p:embed/>
                </p:oleObj>
              </mc:Choice>
              <mc:Fallback>
                <p:oleObj name="Equation" r:id="rId7" imgW="7366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3356992"/>
                        <a:ext cx="2538238" cy="831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315850"/>
              </p:ext>
            </p:extLst>
          </p:nvPr>
        </p:nvGraphicFramePr>
        <p:xfrm>
          <a:off x="5508104" y="2428875"/>
          <a:ext cx="1808187" cy="17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89" name="Equation" r:id="rId9" imgW="889000" imgH="838200" progId="Equation.3">
                  <p:embed/>
                </p:oleObj>
              </mc:Choice>
              <mc:Fallback>
                <p:oleObj name="Equation" r:id="rId9" imgW="889000" imgH="838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428875"/>
                        <a:ext cx="1808187" cy="1706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019222"/>
              </p:ext>
            </p:extLst>
          </p:nvPr>
        </p:nvGraphicFramePr>
        <p:xfrm>
          <a:off x="3140522" y="5657850"/>
          <a:ext cx="8413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0" name="Equation" r:id="rId11" imgW="330057" imgH="393529" progId="Equation.3">
                  <p:embed/>
                </p:oleObj>
              </mc:Choice>
              <mc:Fallback>
                <p:oleObj name="Equation" r:id="rId11" imgW="330057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522" y="5657850"/>
                        <a:ext cx="841375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Объект 2"/>
          <p:cNvSpPr>
            <a:spLocks noGrp="1"/>
          </p:cNvSpPr>
          <p:nvPr>
            <p:ph idx="4294967295"/>
          </p:nvPr>
        </p:nvSpPr>
        <p:spPr>
          <a:xfrm>
            <a:off x="757704" y="836711"/>
            <a:ext cx="8386296" cy="1592163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2.4. Чому дорівнює сума чотирьох перших членів  геометричної прогресії        , якщо </a:t>
            </a:r>
            <a:r>
              <a:rPr lang="ru-RU" dirty="0" smtClean="0">
                <a:latin typeface="Bookman Old Style" pitchFamily="18" charset="0"/>
              </a:rPr>
              <a:t>                              </a:t>
            </a: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  , </a:t>
            </a:r>
            <a:r>
              <a:rPr lang="ru-RU" sz="2800" dirty="0" smtClean="0">
                <a:latin typeface="Bookman Old Style" pitchFamily="18" charset="0"/>
              </a:rPr>
              <a:t>а </a:t>
            </a:r>
            <a:r>
              <a:rPr lang="ru-RU" sz="2800" dirty="0" err="1" smtClean="0">
                <a:latin typeface="Bookman Old Style" pitchFamily="18" charset="0"/>
              </a:rPr>
              <a:t>знаменник</a:t>
            </a:r>
            <a:r>
              <a:rPr lang="ru-RU" sz="2800" dirty="0" smtClean="0">
                <a:latin typeface="Bookman Old Style" pitchFamily="18" charset="0"/>
              </a:rPr>
              <a:t>  </a:t>
            </a:r>
            <a:r>
              <a:rPr lang="ru-RU" sz="2800" dirty="0" err="1" smtClean="0">
                <a:latin typeface="Bookman Old Style" pitchFamily="18" charset="0"/>
              </a:rPr>
              <a:t>прогресії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дорівнює</a:t>
            </a:r>
            <a:r>
              <a:rPr lang="ru-RU" sz="2800" dirty="0" smtClean="0">
                <a:latin typeface="Bookman Old Style" pitchFamily="18" charset="0"/>
              </a:rPr>
              <a:t>     ?    </a:t>
            </a:r>
            <a:endParaRPr lang="ru-RU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960395"/>
              </p:ext>
            </p:extLst>
          </p:nvPr>
        </p:nvGraphicFramePr>
        <p:xfrm>
          <a:off x="6444208" y="1196752"/>
          <a:ext cx="792088" cy="648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1" name="Equation" r:id="rId13" imgW="279360" imgH="228600" progId="Equation.DSMT4">
                  <p:embed/>
                </p:oleObj>
              </mc:Choice>
              <mc:Fallback>
                <p:oleObj name="Equation" r:id="rId13" imgW="2793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1196752"/>
                        <a:ext cx="792088" cy="6481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819807"/>
              </p:ext>
            </p:extLst>
          </p:nvPr>
        </p:nvGraphicFramePr>
        <p:xfrm>
          <a:off x="827585" y="1628801"/>
          <a:ext cx="1008112" cy="822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2" name="Equation" r:id="rId15" imgW="482400" imgH="393480" progId="Equation.DSMT4">
                  <p:embed/>
                </p:oleObj>
              </mc:Choice>
              <mc:Fallback>
                <p:oleObj name="Equation" r:id="rId15" imgW="4824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5" y="1628801"/>
                        <a:ext cx="1008112" cy="822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01277"/>
              </p:ext>
            </p:extLst>
          </p:nvPr>
        </p:nvGraphicFramePr>
        <p:xfrm>
          <a:off x="8393300" y="1721779"/>
          <a:ext cx="282863" cy="730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3" name="Equation" r:id="rId17" imgW="152280" imgH="393480" progId="Equation.DSMT4">
                  <p:embed/>
                </p:oleObj>
              </mc:Choice>
              <mc:Fallback>
                <p:oleObj name="Equation" r:id="rId17" imgW="152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3300" y="1721779"/>
                        <a:ext cx="282863" cy="7306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607425" cy="719137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41 (2014 р.)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423087"/>
              </p:ext>
            </p:extLst>
          </p:nvPr>
        </p:nvGraphicFramePr>
        <p:xfrm>
          <a:off x="885302" y="3429000"/>
          <a:ext cx="2529864" cy="775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8" name="Equation" r:id="rId3" imgW="787400" imgH="241300" progId="Equation.3">
                  <p:embed/>
                </p:oleObj>
              </mc:Choice>
              <mc:Fallback>
                <p:oleObj name="Equation" r:id="rId3" imgW="7874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302" y="3429000"/>
                        <a:ext cx="2529864" cy="7750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99592" y="2750657"/>
            <a:ext cx="800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90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332980"/>
              </p:ext>
            </p:extLst>
          </p:nvPr>
        </p:nvGraphicFramePr>
        <p:xfrm>
          <a:off x="3635896" y="3356992"/>
          <a:ext cx="2064394" cy="1102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9" name="Equation" r:id="rId5" imgW="736280" imgH="393529" progId="Equation.3">
                  <p:embed/>
                </p:oleObj>
              </mc:Choice>
              <mc:Fallback>
                <p:oleObj name="Equation" r:id="rId5" imgW="736280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356992"/>
                        <a:ext cx="2064394" cy="11026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167203"/>
              </p:ext>
            </p:extLst>
          </p:nvPr>
        </p:nvGraphicFramePr>
        <p:xfrm>
          <a:off x="899592" y="4365104"/>
          <a:ext cx="2232248" cy="1015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0" name="Equation" r:id="rId7" imgW="977476" imgH="444307" progId="Equation.DSMT4">
                  <p:embed/>
                </p:oleObj>
              </mc:Choice>
              <mc:Fallback>
                <p:oleObj name="Equation" r:id="rId7" imgW="977476" imgH="44430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365104"/>
                        <a:ext cx="2232248" cy="10152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676520"/>
              </p:ext>
            </p:extLst>
          </p:nvPr>
        </p:nvGraphicFramePr>
        <p:xfrm>
          <a:off x="3371458" y="4437112"/>
          <a:ext cx="305726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1" name="Equation" r:id="rId9" imgW="1270000" imgH="419100" progId="Equation.3">
                  <p:embed/>
                </p:oleObj>
              </mc:Choice>
              <mc:Fallback>
                <p:oleObj name="Equation" r:id="rId9" imgW="12700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458" y="4437112"/>
                        <a:ext cx="3057268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1500" y="6021288"/>
            <a:ext cx="742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 242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0" name="Объект 2"/>
          <p:cNvSpPr>
            <a:spLocks noGrp="1"/>
          </p:cNvSpPr>
          <p:nvPr>
            <p:ph idx="4294967295"/>
          </p:nvPr>
        </p:nvSpPr>
        <p:spPr>
          <a:xfrm>
            <a:off x="757704" y="836711"/>
            <a:ext cx="8386296" cy="1592163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2.2. Обчисліть  суму п‘яти перших членів  геометричної прогресії        , якщо </a:t>
            </a:r>
            <a:r>
              <a:rPr lang="ru-RU" dirty="0" smtClean="0">
                <a:latin typeface="Bookman Old Style" pitchFamily="18" charset="0"/>
              </a:rPr>
              <a:t>         ,                     </a:t>
            </a:r>
          </a:p>
          <a:p>
            <a:pPr marL="0" indent="0">
              <a:buNone/>
            </a:pPr>
            <a:r>
              <a:rPr lang="ru-RU" sz="2800" dirty="0" smtClean="0">
                <a:latin typeface="Bookman Old Style" pitchFamily="18" charset="0"/>
              </a:rPr>
              <a:t>а </a:t>
            </a:r>
            <a:r>
              <a:rPr lang="ru-RU" sz="2800" dirty="0" err="1" smtClean="0">
                <a:latin typeface="Bookman Old Style" pitchFamily="18" charset="0"/>
              </a:rPr>
              <a:t>знаменник</a:t>
            </a:r>
            <a:r>
              <a:rPr lang="ru-RU" sz="2800" dirty="0" smtClean="0">
                <a:latin typeface="Bookman Old Style" pitchFamily="18" charset="0"/>
              </a:rPr>
              <a:t>  </a:t>
            </a:r>
            <a:r>
              <a:rPr lang="ru-RU" sz="2800" dirty="0" err="1" smtClean="0">
                <a:latin typeface="Bookman Old Style" pitchFamily="18" charset="0"/>
              </a:rPr>
              <a:t>прогресії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дорівнює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en-US" sz="2800" i="1" dirty="0" smtClean="0">
                <a:latin typeface="Bookman Old Style" pitchFamily="18" charset="0"/>
              </a:rPr>
              <a:t>q </a:t>
            </a:r>
            <a:r>
              <a:rPr lang="en-US" sz="2800" dirty="0" smtClean="0">
                <a:latin typeface="Bookman Old Style" pitchFamily="18" charset="0"/>
              </a:rPr>
              <a:t>= 3</a:t>
            </a:r>
            <a:r>
              <a:rPr lang="ru-RU" sz="2800" dirty="0" smtClean="0">
                <a:latin typeface="Bookman Old Style" pitchFamily="18" charset="0"/>
              </a:rPr>
              <a:t>    ?    </a:t>
            </a:r>
            <a:endParaRPr lang="ru-RU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227033"/>
              </p:ext>
            </p:extLst>
          </p:nvPr>
        </p:nvGraphicFramePr>
        <p:xfrm>
          <a:off x="5148064" y="1340768"/>
          <a:ext cx="7016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2" name="Equation" r:id="rId11" imgW="279360" imgH="228600" progId="Equation.DSMT4">
                  <p:embed/>
                </p:oleObj>
              </mc:Choice>
              <mc:Fallback>
                <p:oleObj name="Equation" r:id="rId11" imgW="27936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340768"/>
                        <a:ext cx="7016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933209"/>
              </p:ext>
            </p:extLst>
          </p:nvPr>
        </p:nvGraphicFramePr>
        <p:xfrm>
          <a:off x="7164288" y="1340768"/>
          <a:ext cx="11477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3" name="Equation" r:id="rId13" imgW="457200" imgH="228600" progId="Equation.DSMT4">
                  <p:embed/>
                </p:oleObj>
              </mc:Choice>
              <mc:Fallback>
                <p:oleObj name="Equation" r:id="rId13" imgW="457200" imgH="228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340768"/>
                        <a:ext cx="114776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447675" y="0"/>
            <a:ext cx="8686800" cy="76517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43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37887" y="2799296"/>
            <a:ext cx="800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901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541257"/>
              </p:ext>
            </p:extLst>
          </p:nvPr>
        </p:nvGraphicFramePr>
        <p:xfrm>
          <a:off x="738170" y="3717032"/>
          <a:ext cx="2225876" cy="681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2" name="Equation" r:id="rId3" imgW="787400" imgH="241300" progId="Equation.3">
                  <p:embed/>
                </p:oleObj>
              </mc:Choice>
              <mc:Fallback>
                <p:oleObj name="Equation" r:id="rId3" imgW="7874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70" y="3717032"/>
                        <a:ext cx="2225876" cy="6816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144305"/>
              </p:ext>
            </p:extLst>
          </p:nvPr>
        </p:nvGraphicFramePr>
        <p:xfrm>
          <a:off x="3563888" y="3573016"/>
          <a:ext cx="3016717" cy="916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3" name="Equation" r:id="rId5" imgW="1295400" imgH="393700" progId="Equation.3">
                  <p:embed/>
                </p:oleObj>
              </mc:Choice>
              <mc:Fallback>
                <p:oleObj name="Equation" r:id="rId5" imgW="12954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3573016"/>
                        <a:ext cx="3016717" cy="9165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836409"/>
              </p:ext>
            </p:extLst>
          </p:nvPr>
        </p:nvGraphicFramePr>
        <p:xfrm>
          <a:off x="689688" y="4581128"/>
          <a:ext cx="2308855" cy="1050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4" name="Equation" r:id="rId7" imgW="977476" imgH="444307" progId="Equation.3">
                  <p:embed/>
                </p:oleObj>
              </mc:Choice>
              <mc:Fallback>
                <p:oleObj name="Equation" r:id="rId7" imgW="977476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88" y="4581128"/>
                        <a:ext cx="2308855" cy="10501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897814"/>
              </p:ext>
            </p:extLst>
          </p:nvPr>
        </p:nvGraphicFramePr>
        <p:xfrm>
          <a:off x="3491880" y="4509120"/>
          <a:ext cx="3176470" cy="954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5" name="Equation" r:id="rId9" imgW="1397000" imgH="419100" progId="Equation.3">
                  <p:embed/>
                </p:oleObj>
              </mc:Choice>
              <mc:Fallback>
                <p:oleObj name="Equation" r:id="rId9" imgW="13970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509120"/>
                        <a:ext cx="3176470" cy="9546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3487" y="5661248"/>
            <a:ext cx="742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 1452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0" name="Объект 2"/>
          <p:cNvSpPr>
            <a:spLocks noGrp="1"/>
          </p:cNvSpPr>
          <p:nvPr>
            <p:ph idx="4294967295"/>
          </p:nvPr>
        </p:nvSpPr>
        <p:spPr>
          <a:xfrm>
            <a:off x="757704" y="836711"/>
            <a:ext cx="8134776" cy="1592163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</a:t>
            </a:r>
            <a:r>
              <a:rPr lang="en-US" sz="2800" dirty="0" smtClean="0">
                <a:latin typeface="Bookman Old Style" pitchFamily="18" charset="0"/>
              </a:rPr>
              <a:t>3</a:t>
            </a:r>
            <a:r>
              <a:rPr lang="uk-UA" sz="2800" dirty="0" smtClean="0">
                <a:latin typeface="Bookman Old Style" pitchFamily="18" charset="0"/>
              </a:rPr>
              <a:t>. Обчисліть  суму п'яти перших членів  геометричної прогресії        , якщо </a:t>
            </a:r>
            <a:r>
              <a:rPr lang="ru-RU" dirty="0" smtClean="0">
                <a:latin typeface="Bookman Old Style" pitchFamily="18" charset="0"/>
              </a:rPr>
              <a:t>        ,                     </a:t>
            </a:r>
          </a:p>
          <a:p>
            <a:pPr marL="0" indent="0">
              <a:buNone/>
            </a:pPr>
            <a:r>
              <a:rPr lang="ru-RU" sz="2800" dirty="0" smtClean="0">
                <a:latin typeface="Bookman Old Style" pitchFamily="18" charset="0"/>
              </a:rPr>
              <a:t>    </a:t>
            </a:r>
            <a:r>
              <a:rPr lang="en-US" sz="2800" dirty="0" smtClean="0">
                <a:latin typeface="Bookman Old Style" pitchFamily="18" charset="0"/>
              </a:rPr>
              <a:t>        </a:t>
            </a:r>
            <a:r>
              <a:rPr lang="ru-RU" sz="2800" dirty="0" smtClean="0">
                <a:latin typeface="Bookman Old Style" pitchFamily="18" charset="0"/>
              </a:rPr>
              <a:t>?    </a:t>
            </a:r>
            <a:endParaRPr lang="ru-RU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748809"/>
              </p:ext>
            </p:extLst>
          </p:nvPr>
        </p:nvGraphicFramePr>
        <p:xfrm>
          <a:off x="5148064" y="1268760"/>
          <a:ext cx="7064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6" name="Equation" r:id="rId11" imgW="279360" imgH="228600" progId="Equation.DSMT4">
                  <p:embed/>
                </p:oleObj>
              </mc:Choice>
              <mc:Fallback>
                <p:oleObj name="Equation" r:id="rId11" imgW="2793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268760"/>
                        <a:ext cx="70643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609667"/>
              </p:ext>
            </p:extLst>
          </p:nvPr>
        </p:nvGraphicFramePr>
        <p:xfrm>
          <a:off x="7166705" y="1340768"/>
          <a:ext cx="11239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7" name="Equation" r:id="rId13" imgW="444240" imgH="228600" progId="Equation.DSMT4">
                  <p:embed/>
                </p:oleObj>
              </mc:Choice>
              <mc:Fallback>
                <p:oleObj name="Equation" r:id="rId13" imgW="444240" imgH="2286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6705" y="1340768"/>
                        <a:ext cx="112395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446506"/>
              </p:ext>
            </p:extLst>
          </p:nvPr>
        </p:nvGraphicFramePr>
        <p:xfrm>
          <a:off x="827584" y="1844824"/>
          <a:ext cx="13795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8" name="Equation" r:id="rId15" imgW="545760" imgH="228600" progId="Equation.DSMT4">
                  <p:embed/>
                </p:oleObj>
              </mc:Choice>
              <mc:Fallback>
                <p:oleObj name="Equation" r:id="rId15" imgW="545760" imgH="228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844824"/>
                        <a:ext cx="1379537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507413" cy="649287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55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5950" y="2708920"/>
            <a:ext cx="8264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282501"/>
              </p:ext>
            </p:extLst>
          </p:nvPr>
        </p:nvGraphicFramePr>
        <p:xfrm>
          <a:off x="642939" y="4214813"/>
          <a:ext cx="2632918" cy="1257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5" name="Equation" r:id="rId3" imgW="977476" imgH="444307" progId="Equation.3">
                  <p:embed/>
                </p:oleObj>
              </mc:Choice>
              <mc:Fallback>
                <p:oleObj name="Equation" r:id="rId3" imgW="977476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9" y="4214813"/>
                        <a:ext cx="2632918" cy="12576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4497388" y="4305300"/>
          <a:ext cx="375602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6" name="Equation" r:id="rId5" imgW="1473200" imgH="431800" progId="Equation.3">
                  <p:embed/>
                </p:oleObj>
              </mc:Choice>
              <mc:Fallback>
                <p:oleObj name="Equation" r:id="rId5" imgW="14732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388" y="4305300"/>
                        <a:ext cx="3756025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14438" y="5929313"/>
            <a:ext cx="29975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 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63.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60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931541"/>
              </p:ext>
            </p:extLst>
          </p:nvPr>
        </p:nvGraphicFramePr>
        <p:xfrm>
          <a:off x="615951" y="3140969"/>
          <a:ext cx="2587897" cy="848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7" name="Equation" r:id="rId7" imgW="736600" imgH="241300" progId="Equation.3">
                  <p:embed/>
                </p:oleObj>
              </mc:Choice>
              <mc:Fallback>
                <p:oleObj name="Equation" r:id="rId7" imgW="7366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1" y="3140969"/>
                        <a:ext cx="2587897" cy="8481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50449"/>
              </p:ext>
            </p:extLst>
          </p:nvPr>
        </p:nvGraphicFramePr>
        <p:xfrm>
          <a:off x="4572000" y="3068960"/>
          <a:ext cx="303322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8" name="Equation" r:id="rId9" imgW="1016000" imgH="431800" progId="Equation.3">
                  <p:embed/>
                </p:oleObj>
              </mc:Choice>
              <mc:Fallback>
                <p:oleObj name="Equation" r:id="rId9" imgW="10160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68960"/>
                        <a:ext cx="3033228" cy="12241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бъект 2"/>
          <p:cNvSpPr>
            <a:spLocks noGrp="1"/>
          </p:cNvSpPr>
          <p:nvPr>
            <p:ph idx="4294967295"/>
          </p:nvPr>
        </p:nvSpPr>
        <p:spPr>
          <a:xfrm>
            <a:off x="757704" y="836712"/>
            <a:ext cx="8134776" cy="1584176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</a:t>
            </a:r>
            <a:r>
              <a:rPr lang="en-US" sz="2800" dirty="0" smtClean="0">
                <a:latin typeface="Bookman Old Style" pitchFamily="18" charset="0"/>
              </a:rPr>
              <a:t>4</a:t>
            </a:r>
            <a:r>
              <a:rPr lang="uk-UA" sz="2800" dirty="0" smtClean="0">
                <a:latin typeface="Bookman Old Style" pitchFamily="18" charset="0"/>
              </a:rPr>
              <a:t>. Знайдіть  суму шести перших членів  геометричної прогресії        , якщо </a:t>
            </a:r>
            <a:r>
              <a:rPr lang="ru-RU" dirty="0" smtClean="0">
                <a:latin typeface="Bookman Old Style" pitchFamily="18" charset="0"/>
              </a:rPr>
              <a:t>          ,                     </a:t>
            </a:r>
          </a:p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а знаменник</a:t>
            </a:r>
            <a:r>
              <a:rPr lang="ru-RU" sz="2800" dirty="0" smtClean="0">
                <a:latin typeface="Bookman Old Style" pitchFamily="18" charset="0"/>
              </a:rPr>
              <a:t>  </a:t>
            </a:r>
            <a:r>
              <a:rPr lang="en-US" sz="2800" i="1" dirty="0" smtClean="0">
                <a:latin typeface="Bookman Old Style" pitchFamily="18" charset="0"/>
              </a:rPr>
              <a:t>q</a:t>
            </a:r>
            <a:r>
              <a:rPr lang="en-US" sz="2800" dirty="0" smtClean="0">
                <a:latin typeface="Bookman Old Style" pitchFamily="18" charset="0"/>
              </a:rPr>
              <a:t> = -2</a:t>
            </a:r>
            <a:r>
              <a:rPr lang="ru-RU" sz="2800" dirty="0" smtClean="0">
                <a:latin typeface="Bookman Old Style" pitchFamily="18" charset="0"/>
              </a:rPr>
              <a:t>?    </a:t>
            </a:r>
            <a:endParaRPr lang="ru-RU" dirty="0" smtClean="0"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504401"/>
              </p:ext>
            </p:extLst>
          </p:nvPr>
        </p:nvGraphicFramePr>
        <p:xfrm>
          <a:off x="5064956" y="1268760"/>
          <a:ext cx="83343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9" name="Equation" r:id="rId11" imgW="279360" imgH="228600" progId="Equation.DSMT4">
                  <p:embed/>
                </p:oleObj>
              </mc:Choice>
              <mc:Fallback>
                <p:oleObj name="Equation" r:id="rId11" imgW="27936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956" y="1268760"/>
                        <a:ext cx="833438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847800"/>
              </p:ext>
            </p:extLst>
          </p:nvPr>
        </p:nvGraphicFramePr>
        <p:xfrm>
          <a:off x="7164288" y="1340768"/>
          <a:ext cx="1296144" cy="584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0" name="Equation" r:id="rId13" imgW="482400" imgH="228600" progId="Equation.DSMT4">
                  <p:embed/>
                </p:oleObj>
              </mc:Choice>
              <mc:Fallback>
                <p:oleObj name="Equation" r:id="rId13" imgW="482400" imgH="2286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340768"/>
                        <a:ext cx="1296144" cy="584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578850" cy="138271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Означення геометричної прогресії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3" y="1643062"/>
            <a:ext cx="8280275" cy="3226097"/>
          </a:xfrm>
        </p:spPr>
        <p:txBody>
          <a:bodyPr>
            <a:normAutofit fontScale="77500" lnSpcReduction="20000"/>
          </a:bodyPr>
          <a:lstStyle/>
          <a:p>
            <a:pPr marL="0" indent="354013" algn="just">
              <a:buFont typeface="Arial" charset="0"/>
              <a:buNone/>
              <a:defRPr/>
            </a:pPr>
            <a:r>
              <a:rPr lang="uk-UA" sz="4000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Геометричною прогресією </a:t>
            </a:r>
            <a:r>
              <a:rPr lang="uk-UA" sz="4000" dirty="0" smtClean="0">
                <a:latin typeface="Bookman Old Style" pitchFamily="18" charset="0"/>
                <a:cs typeface="Times New Roman" pitchFamily="18" charset="0"/>
              </a:rPr>
              <a:t>називають послідовність відмінних від нуля чисел, кожний член якої, починаючи з другого, дорівнює попередньому члену, помноженому на одне й те ж число. </a:t>
            </a:r>
          </a:p>
          <a:p>
            <a:pPr marL="0" indent="354013">
              <a:buFont typeface="Arial" charset="0"/>
              <a:buNone/>
              <a:defRPr/>
            </a:pPr>
            <a:r>
              <a:rPr lang="uk-UA" sz="4000" dirty="0" smtClean="0">
                <a:latin typeface="Bookman Old Style" pitchFamily="18" charset="0"/>
                <a:cs typeface="Times New Roman" pitchFamily="18" charset="0"/>
              </a:rPr>
              <a:t>Це число називають знаменником геометричної прогресії та позначають буквою </a:t>
            </a:r>
            <a:r>
              <a:rPr lang="en-US" sz="4000" dirty="0" smtClean="0">
                <a:latin typeface="Bookman Old Style" pitchFamily="18" charset="0"/>
                <a:cs typeface="Times New Roman" pitchFamily="18" charset="0"/>
              </a:rPr>
              <a:t>q.</a:t>
            </a:r>
            <a:endParaRPr lang="uk-UA" sz="4000" dirty="0" smtClean="0">
              <a:latin typeface="Bookman Old Style" pitchFamily="18" charset="0"/>
              <a:cs typeface="Times New Roman" pitchFamily="18" charset="0"/>
            </a:endParaRPr>
          </a:p>
          <a:p>
            <a:pPr marL="0" indent="354013">
              <a:buFont typeface="Arial" charset="0"/>
              <a:buNone/>
              <a:defRPr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4013">
              <a:buFont typeface="Arial" charset="0"/>
              <a:buNone/>
              <a:defRPr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4013">
              <a:buFont typeface="Arial" charset="0"/>
              <a:buNone/>
              <a:defRPr/>
            </a:pP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699416"/>
              </p:ext>
            </p:extLst>
          </p:nvPr>
        </p:nvGraphicFramePr>
        <p:xfrm>
          <a:off x="1547664" y="5229200"/>
          <a:ext cx="2952328" cy="966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0" name="Equation" r:id="rId3" imgW="698500" imgH="228600" progId="Equation.3">
                  <p:embed/>
                </p:oleObj>
              </mc:Choice>
              <mc:Fallback>
                <p:oleObj name="Equation" r:id="rId3" imgW="69850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229200"/>
                        <a:ext cx="2952328" cy="966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95933"/>
              </p:ext>
            </p:extLst>
          </p:nvPr>
        </p:nvGraphicFramePr>
        <p:xfrm>
          <a:off x="6300788" y="5084763"/>
          <a:ext cx="1909762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1" name="Equation" r:id="rId5" imgW="520474" imgH="431613" progId="Equation.DSMT4">
                  <p:embed/>
                </p:oleObj>
              </mc:Choice>
              <mc:Fallback>
                <p:oleObj name="Equation" r:id="rId5" imgW="520474" imgH="4316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5084763"/>
                        <a:ext cx="1909762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686800" cy="576064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58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85875" y="1643063"/>
            <a:ext cx="671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3970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32921"/>
              </p:ext>
            </p:extLst>
          </p:nvPr>
        </p:nvGraphicFramePr>
        <p:xfrm>
          <a:off x="4643437" y="2853395"/>
          <a:ext cx="1696828" cy="1217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5" name="Equation" r:id="rId3" imgW="583947" imgH="418918" progId="Equation.3">
                  <p:embed/>
                </p:oleObj>
              </mc:Choice>
              <mc:Fallback>
                <p:oleObj name="Equation" r:id="rId3" imgW="583947" imgH="418918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7" y="2853395"/>
                        <a:ext cx="1696828" cy="1217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01228" y="3000375"/>
            <a:ext cx="37136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5786438"/>
            <a:ext cx="2428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 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921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428309"/>
              </p:ext>
            </p:extLst>
          </p:nvPr>
        </p:nvGraphicFramePr>
        <p:xfrm>
          <a:off x="714375" y="1874044"/>
          <a:ext cx="2725758" cy="1126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6" name="Equation" r:id="rId5" imgW="952087" imgH="393529" progId="Equation.3">
                  <p:embed/>
                </p:oleObj>
              </mc:Choice>
              <mc:Fallback>
                <p:oleObj name="Equation" r:id="rId5" imgW="952087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1874044"/>
                        <a:ext cx="2725758" cy="1126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203393"/>
              </p:ext>
            </p:extLst>
          </p:nvPr>
        </p:nvGraphicFramePr>
        <p:xfrm>
          <a:off x="2123728" y="4016223"/>
          <a:ext cx="5377210" cy="1756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7" name="Equation" r:id="rId7" imgW="1905000" imgH="622300" progId="Equation.3">
                  <p:embed/>
                </p:oleObj>
              </mc:Choice>
              <mc:Fallback>
                <p:oleObj name="Equation" r:id="rId7" imgW="1905000" imgH="6223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016223"/>
                        <a:ext cx="5377210" cy="1756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0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520784"/>
              </p:ext>
            </p:extLst>
          </p:nvPr>
        </p:nvGraphicFramePr>
        <p:xfrm>
          <a:off x="2686843" y="5588794"/>
          <a:ext cx="1093069" cy="1026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8" name="Equation" r:id="rId9" imgW="418918" imgH="393529" progId="Equation.3">
                  <p:embed/>
                </p:oleObj>
              </mc:Choice>
              <mc:Fallback>
                <p:oleObj name="Equation" r:id="rId9" imgW="418918" imgH="393529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843" y="5588794"/>
                        <a:ext cx="1093069" cy="1026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Объект 2"/>
          <p:cNvSpPr>
            <a:spLocks noGrp="1"/>
          </p:cNvSpPr>
          <p:nvPr>
            <p:ph idx="4294967295"/>
          </p:nvPr>
        </p:nvSpPr>
        <p:spPr>
          <a:xfrm>
            <a:off x="714375" y="591667"/>
            <a:ext cx="8134776" cy="1037332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</a:t>
            </a:r>
            <a:r>
              <a:rPr lang="en-US" sz="2800" dirty="0" smtClean="0">
                <a:latin typeface="Bookman Old Style" pitchFamily="18" charset="0"/>
              </a:rPr>
              <a:t>4</a:t>
            </a:r>
            <a:r>
              <a:rPr lang="uk-UA" sz="2800" dirty="0" smtClean="0">
                <a:latin typeface="Bookman Old Style" pitchFamily="18" charset="0"/>
              </a:rPr>
              <a:t>. Знайдіть  суму нескінченної геометричної прогресії   125; -25; 5; … .   </a:t>
            </a:r>
            <a:r>
              <a:rPr lang="ru-RU" dirty="0" smtClean="0">
                <a:latin typeface="Bookman Old Style" pitchFamily="18" charset="0"/>
              </a:rPr>
              <a:t>                 </a:t>
            </a:r>
            <a:r>
              <a:rPr lang="ru-RU" sz="2800" dirty="0" smtClean="0">
                <a:latin typeface="Bookman Old Style" pitchFamily="18" charset="0"/>
              </a:rPr>
              <a:t>  </a:t>
            </a:r>
            <a:endParaRPr lang="ru-RU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643937" cy="620688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62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75656" y="2524126"/>
            <a:ext cx="671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3970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277887"/>
              </p:ext>
            </p:extLst>
          </p:nvPr>
        </p:nvGraphicFramePr>
        <p:xfrm>
          <a:off x="4211960" y="2857500"/>
          <a:ext cx="173181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8" name="Equation" r:id="rId3" imgW="634725" imgH="418918" progId="Equation.3">
                  <p:embed/>
                </p:oleObj>
              </mc:Choice>
              <mc:Fallback>
                <p:oleObj name="Equation" r:id="rId3" imgW="634725" imgH="418918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857500"/>
                        <a:ext cx="173181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0094" y="3198167"/>
            <a:ext cx="32458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6" y="5786438"/>
            <a:ext cx="2857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 -2. 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93191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182947"/>
              </p:ext>
            </p:extLst>
          </p:nvPr>
        </p:nvGraphicFramePr>
        <p:xfrm>
          <a:off x="6156176" y="3109421"/>
          <a:ext cx="2331045" cy="639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9" name="Equation" r:id="rId5" imgW="787058" imgH="215806" progId="Equation.3">
                  <p:embed/>
                </p:oleObj>
              </mc:Choice>
              <mc:Fallback>
                <p:oleObj name="Equation" r:id="rId5" imgW="787058" imgH="215806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3109421"/>
                        <a:ext cx="2331045" cy="639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2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493443"/>
              </p:ext>
            </p:extLst>
          </p:nvPr>
        </p:nvGraphicFramePr>
        <p:xfrm>
          <a:off x="785813" y="3861048"/>
          <a:ext cx="5095349" cy="1140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0" name="Equation" r:id="rId7" imgW="1930400" imgH="431800" progId="Equation.3">
                  <p:embed/>
                </p:oleObj>
              </mc:Choice>
              <mc:Fallback>
                <p:oleObj name="Equation" r:id="rId7" imgW="1930400" imgH="4318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3861048"/>
                        <a:ext cx="5095349" cy="11403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018118"/>
              </p:ext>
            </p:extLst>
          </p:nvPr>
        </p:nvGraphicFramePr>
        <p:xfrm>
          <a:off x="785813" y="4941168"/>
          <a:ext cx="2362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1" name="Equation" r:id="rId9" imgW="787400" imgH="241300" progId="Equation.3">
                  <p:embed/>
                </p:oleObj>
              </mc:Choice>
              <mc:Fallback>
                <p:oleObj name="Equation" r:id="rId9" imgW="7874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941168"/>
                        <a:ext cx="2362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982203"/>
              </p:ext>
            </p:extLst>
          </p:nvPr>
        </p:nvGraphicFramePr>
        <p:xfrm>
          <a:off x="3513447" y="4650433"/>
          <a:ext cx="3732212" cy="136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2" name="Equation" r:id="rId11" imgW="1282700" imgH="469900" progId="Equation.3">
                  <p:embed/>
                </p:oleObj>
              </mc:Choice>
              <mc:Fallback>
                <p:oleObj name="Equation" r:id="rId11" imgW="1282700" imgH="4699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447" y="4650433"/>
                        <a:ext cx="3732212" cy="1366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Объект 2"/>
          <p:cNvSpPr>
            <a:spLocks noGrp="1"/>
          </p:cNvSpPr>
          <p:nvPr>
            <p:ph idx="4294967295"/>
          </p:nvPr>
        </p:nvSpPr>
        <p:spPr>
          <a:xfrm>
            <a:off x="785813" y="555339"/>
            <a:ext cx="8134776" cy="1865549"/>
          </a:xfrm>
          <a:solidFill>
            <a:schemeClr val="bg2"/>
          </a:solidFill>
        </p:spPr>
        <p:txBody>
          <a:bodyPr/>
          <a:lstStyle/>
          <a:p>
            <a:pPr marL="0" indent="0">
              <a:lnSpc>
                <a:spcPct val="130000"/>
              </a:lnSpc>
              <a:buNone/>
            </a:pPr>
            <a:r>
              <a:rPr lang="uk-UA" sz="2800" dirty="0" smtClean="0">
                <a:latin typeface="Bookman Old Style" pitchFamily="18" charset="0"/>
              </a:rPr>
              <a:t>2.3. Знайдіть  четвертий член нескінченної  геометричної прогресії зі знаменником</a:t>
            </a:r>
            <a:r>
              <a:rPr lang="ru-RU" sz="2800" dirty="0" smtClean="0">
                <a:latin typeface="Bookman Old Style" pitchFamily="18" charset="0"/>
              </a:rPr>
              <a:t>     ,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800" dirty="0" smtClean="0">
                <a:latin typeface="Bookman Old Style" pitchFamily="18" charset="0"/>
              </a:rPr>
              <a:t>сума </a:t>
            </a:r>
            <a:r>
              <a:rPr lang="ru-RU" sz="2800" dirty="0" err="1" smtClean="0">
                <a:latin typeface="Bookman Old Style" pitchFamily="18" charset="0"/>
              </a:rPr>
              <a:t>якої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дорівнює</a:t>
            </a:r>
            <a:r>
              <a:rPr lang="ru-RU" sz="2800" dirty="0" smtClean="0">
                <a:latin typeface="Bookman Old Style" pitchFamily="18" charset="0"/>
              </a:rPr>
              <a:t> -81.</a:t>
            </a:r>
            <a:endParaRPr lang="ru-RU" dirty="0" smtClean="0"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757829"/>
              </p:ext>
            </p:extLst>
          </p:nvPr>
        </p:nvGraphicFramePr>
        <p:xfrm>
          <a:off x="8100392" y="1053560"/>
          <a:ext cx="346126" cy="97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3" name="Equation" r:id="rId13" imgW="139680" imgH="393480" progId="Equation.DSMT4">
                  <p:embed/>
                </p:oleObj>
              </mc:Choice>
              <mc:Fallback>
                <p:oleObj name="Equation" r:id="rId13" imgW="139680" imgH="393480" progId="Equation.DSMT4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1053560"/>
                        <a:ext cx="346126" cy="97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557997" y="0"/>
            <a:ext cx="8507413" cy="647700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72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81184" y="2448992"/>
            <a:ext cx="671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3970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272656"/>
              </p:ext>
            </p:extLst>
          </p:nvPr>
        </p:nvGraphicFramePr>
        <p:xfrm>
          <a:off x="4211960" y="2754641"/>
          <a:ext cx="1695238" cy="1216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3" name="Equation" r:id="rId3" imgW="583947" imgH="418918" progId="Equation.3">
                  <p:embed/>
                </p:oleObj>
              </mc:Choice>
              <mc:Fallback>
                <p:oleObj name="Equation" r:id="rId3" imgW="583947" imgH="418918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754641"/>
                        <a:ext cx="1695238" cy="1216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90316" y="3186113"/>
            <a:ext cx="2786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3971" name="Содержимое 3"/>
          <p:cNvGraphicFramePr>
            <a:graphicFrameLocks noChangeAspect="1"/>
          </p:cNvGraphicFramePr>
          <p:nvPr/>
        </p:nvGraphicFramePr>
        <p:xfrm>
          <a:off x="592138" y="3860800"/>
          <a:ext cx="1951037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4" name="Equation" r:id="rId5" imgW="672808" imgH="418918" progId="Equation.3">
                  <p:embed/>
                </p:oleObj>
              </mc:Choice>
              <mc:Fallback>
                <p:oleObj name="Equation" r:id="rId5" imgW="672808" imgH="418918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3860800"/>
                        <a:ext cx="1951037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Содержимое 3"/>
          <p:cNvGraphicFramePr>
            <a:graphicFrameLocks noChangeAspect="1"/>
          </p:cNvGraphicFramePr>
          <p:nvPr/>
        </p:nvGraphicFramePr>
        <p:xfrm>
          <a:off x="2643188" y="3929063"/>
          <a:ext cx="1857375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5" name="Equation" r:id="rId7" imgW="685800" imgH="393700" progId="Equation.3">
                  <p:embed/>
                </p:oleObj>
              </mc:Choice>
              <mc:Fallback>
                <p:oleObj name="Equation" r:id="rId7" imgW="685800" imgH="3937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3929063"/>
                        <a:ext cx="1857375" cy="106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4857750" y="3857625"/>
          <a:ext cx="166687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6" name="Equation" r:id="rId9" imgW="609336" imgH="393529" progId="Equation.3">
                  <p:embed/>
                </p:oleObj>
              </mc:Choice>
              <mc:Fallback>
                <p:oleObj name="Equation" r:id="rId9" imgW="609336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3857625"/>
                        <a:ext cx="1666875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7051675" y="3857625"/>
          <a:ext cx="12160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7" name="Equation" r:id="rId11" imgW="418918" imgH="393529" progId="Equation.3">
                  <p:embed/>
                </p:oleObj>
              </mc:Choice>
              <mc:Fallback>
                <p:oleObj name="Equation" r:id="rId11" imgW="418918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1675" y="3857625"/>
                        <a:ext cx="121602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5786438"/>
            <a:ext cx="2428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 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95240" name="Object 6"/>
          <p:cNvGraphicFramePr>
            <a:graphicFrameLocks noChangeAspect="1"/>
          </p:cNvGraphicFramePr>
          <p:nvPr/>
        </p:nvGraphicFramePr>
        <p:xfrm>
          <a:off x="2706688" y="5429250"/>
          <a:ext cx="5159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8" name="Equation" r:id="rId13" imgW="177646" imgH="393359" progId="Equation.3">
                  <p:embed/>
                </p:oleObj>
              </mc:Choice>
              <mc:Fallback>
                <p:oleObj name="Equation" r:id="rId13" imgW="177646" imgH="39335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5429250"/>
                        <a:ext cx="515937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714375" y="882358"/>
            <a:ext cx="8194659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2.2. Знайдіть знаменник нескінченної геометричної прогресії, перший член і сума якої 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uk-UA" sz="2800" dirty="0" smtClean="0">
                <a:latin typeface="Bookman Old Style" pitchFamily="18" charset="0"/>
              </a:rPr>
              <a:t>відповідно дорівнюють 54 і 81. 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428625" y="115888"/>
            <a:ext cx="8607870" cy="865187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74 (2014 р.)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157713"/>
              </p:ext>
            </p:extLst>
          </p:nvPr>
        </p:nvGraphicFramePr>
        <p:xfrm>
          <a:off x="724003" y="4643437"/>
          <a:ext cx="2830513" cy="135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0" name="Equation" r:id="rId3" imgW="926698" imgH="444307" progId="Equation.3">
                  <p:embed/>
                </p:oleObj>
              </mc:Choice>
              <mc:Fallback>
                <p:oleObj name="Equation" r:id="rId3" imgW="926698" imgH="444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003" y="4643437"/>
                        <a:ext cx="2830513" cy="135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25959" y="377091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779108"/>
              </p:ext>
            </p:extLst>
          </p:nvPr>
        </p:nvGraphicFramePr>
        <p:xfrm>
          <a:off x="4409739" y="4581128"/>
          <a:ext cx="4071937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1" name="Equation" r:id="rId5" imgW="1333500" imgH="419100" progId="Equation.3">
                  <p:embed/>
                </p:oleObj>
              </mc:Choice>
              <mc:Fallback>
                <p:oleObj name="Equation" r:id="rId5" imgW="1333500" imgH="419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739" y="4581128"/>
                        <a:ext cx="4071937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Б)186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6997" y="2924944"/>
            <a:ext cx="7797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182;     Б) 186;    В) -4;     Г)-3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41836" y="1052736"/>
            <a:ext cx="8194659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1.3. Чому дорівнює сума п'яти перших членів геометричної прогресії, перший член якої </a:t>
            </a:r>
            <a:r>
              <a:rPr lang="en-US" sz="2800" dirty="0" smtClean="0">
                <a:latin typeface="Bookman Old Style" pitchFamily="18" charset="0"/>
              </a:rPr>
              <a:t>     </a:t>
            </a:r>
            <a:r>
              <a:rPr lang="uk-UA" sz="2800" dirty="0" smtClean="0">
                <a:latin typeface="Bookman Old Style" pitchFamily="18" charset="0"/>
              </a:rPr>
              <a:t>    , а знаменник  </a:t>
            </a:r>
            <a:r>
              <a:rPr lang="en-US" sz="2800" dirty="0" smtClean="0">
                <a:latin typeface="Bookman Old Style" pitchFamily="18" charset="0"/>
              </a:rPr>
              <a:t>q = 2</a:t>
            </a:r>
            <a:r>
              <a:rPr lang="ru-RU" sz="2800" dirty="0">
                <a:latin typeface="Bookman Old Style" pitchFamily="18" charset="0"/>
              </a:rPr>
              <a:t>?</a:t>
            </a:r>
            <a:r>
              <a:rPr lang="uk-UA" sz="2800" dirty="0" smtClean="0">
                <a:latin typeface="Bookman Old Style" pitchFamily="18" charset="0"/>
              </a:rPr>
              <a:t>  </a:t>
            </a:r>
            <a:endParaRPr lang="ru-RU" sz="28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779521"/>
              </p:ext>
            </p:extLst>
          </p:nvPr>
        </p:nvGraphicFramePr>
        <p:xfrm>
          <a:off x="1763688" y="1916832"/>
          <a:ext cx="1080709" cy="64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2" name="Equation" r:id="rId7" imgW="380880" imgH="228600" progId="Equation.DSMT4">
                  <p:embed/>
                </p:oleObj>
              </mc:Choice>
              <mc:Fallback>
                <p:oleObj name="Equation" r:id="rId7" imgW="38088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916832"/>
                        <a:ext cx="1080709" cy="6487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500063" y="1"/>
            <a:ext cx="8464550" cy="70562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76 (2014 р.)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5616" y="2636912"/>
            <a:ext cx="671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3970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374958"/>
              </p:ext>
            </p:extLst>
          </p:nvPr>
        </p:nvGraphicFramePr>
        <p:xfrm>
          <a:off x="3092450" y="4292600"/>
          <a:ext cx="163671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07" name="Equation" r:id="rId3" imgW="634680" imgH="419040" progId="Equation.DSMT4">
                  <p:embed/>
                </p:oleObj>
              </mc:Choice>
              <mc:Fallback>
                <p:oleObj name="Equation" r:id="rId3" imgW="634680" imgH="419040" progId="Equation.DSMT4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4292600"/>
                        <a:ext cx="1636713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5536" y="4581128"/>
            <a:ext cx="292630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5786438"/>
            <a:ext cx="27775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 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54.</a:t>
            </a:r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 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92169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572694"/>
              </p:ext>
            </p:extLst>
          </p:nvPr>
        </p:nvGraphicFramePr>
        <p:xfrm>
          <a:off x="4780756" y="4345076"/>
          <a:ext cx="4363244" cy="14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08" name="Equation" r:id="rId5" imgW="1739900" imgH="622300" progId="Equation.3">
                  <p:embed/>
                </p:oleObj>
              </mc:Choice>
              <mc:Fallback>
                <p:oleObj name="Equation" r:id="rId5" imgW="1739900" imgH="6223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0756" y="4345076"/>
                        <a:ext cx="4363244" cy="1441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303779"/>
              </p:ext>
            </p:extLst>
          </p:nvPr>
        </p:nvGraphicFramePr>
        <p:xfrm>
          <a:off x="685008" y="3627622"/>
          <a:ext cx="2374824" cy="728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09" name="Equation" r:id="rId7" imgW="787400" imgH="241300" progId="Equation.3">
                  <p:embed/>
                </p:oleObj>
              </mc:Choice>
              <mc:Fallback>
                <p:oleObj name="Equation" r:id="rId7" imgW="7874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8" y="3627622"/>
                        <a:ext cx="2374824" cy="7289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922846"/>
              </p:ext>
            </p:extLst>
          </p:nvPr>
        </p:nvGraphicFramePr>
        <p:xfrm>
          <a:off x="3321843" y="3068960"/>
          <a:ext cx="2540131" cy="1301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0" name="Equation" r:id="rId9" imgW="1117600" imgH="571500" progId="Equation.3">
                  <p:embed/>
                </p:oleObj>
              </mc:Choice>
              <mc:Fallback>
                <p:oleObj name="Equation" r:id="rId9" imgW="1117600" imgH="571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843" y="3068960"/>
                        <a:ext cx="2540131" cy="13013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929443"/>
              </p:ext>
            </p:extLst>
          </p:nvPr>
        </p:nvGraphicFramePr>
        <p:xfrm>
          <a:off x="6012160" y="3429000"/>
          <a:ext cx="12255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1" name="Equation" r:id="rId11" imgW="533169" imgH="393529" progId="Equation.3">
                  <p:embed/>
                </p:oleObj>
              </mc:Choice>
              <mc:Fallback>
                <p:oleObj name="Equation" r:id="rId11" imgW="533169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429000"/>
                        <a:ext cx="1225550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08017" y="745682"/>
            <a:ext cx="8429625" cy="181588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2.4. Знайдіть суму нескінченної геометричної прогресії        , якщо</a:t>
            </a:r>
          </a:p>
          <a:p>
            <a:pPr algn="just" eaLnBrk="1" hangingPunct="1"/>
            <a:endParaRPr lang="uk-UA" sz="2800" dirty="0">
              <a:latin typeface="Bookman Old Style" pitchFamily="18" charset="0"/>
              <a:cs typeface="Times New Roman" pitchFamily="18" charset="0"/>
            </a:endParaRPr>
          </a:p>
          <a:p>
            <a:pPr algn="just" eaLnBrk="1" hangingPunct="1"/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              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68485"/>
              </p:ext>
            </p:extLst>
          </p:nvPr>
        </p:nvGraphicFramePr>
        <p:xfrm>
          <a:off x="5148064" y="1196752"/>
          <a:ext cx="610654" cy="649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2" name="Equation" r:id="rId13" imgW="279360" imgH="228600" progId="Equation.DSMT4">
                  <p:embed/>
                </p:oleObj>
              </mc:Choice>
              <mc:Fallback>
                <p:oleObj name="Equation" r:id="rId13" imgW="27936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196752"/>
                        <a:ext cx="610654" cy="6492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941803"/>
              </p:ext>
            </p:extLst>
          </p:nvPr>
        </p:nvGraphicFramePr>
        <p:xfrm>
          <a:off x="7308304" y="1124744"/>
          <a:ext cx="1671638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3" name="Equation" r:id="rId15" imgW="583920" imgH="228600" progId="Equation.DSMT4">
                  <p:embed/>
                </p:oleObj>
              </mc:Choice>
              <mc:Fallback>
                <p:oleObj name="Equation" r:id="rId15" imgW="583920" imgH="2286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1124744"/>
                        <a:ext cx="1671638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776754"/>
              </p:ext>
            </p:extLst>
          </p:nvPr>
        </p:nvGraphicFramePr>
        <p:xfrm>
          <a:off x="714375" y="1537627"/>
          <a:ext cx="1389233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4" name="Equation" r:id="rId17" imgW="533160" imgH="393480" progId="Equation.DSMT4">
                  <p:embed/>
                </p:oleObj>
              </mc:Choice>
              <mc:Fallback>
                <p:oleObj name="Equation" r:id="rId17" imgW="533160" imgH="39348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1537627"/>
                        <a:ext cx="1389233" cy="102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0" y="1659731"/>
            <a:ext cx="671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83970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504521"/>
              </p:ext>
            </p:extLst>
          </p:nvPr>
        </p:nvGraphicFramePr>
        <p:xfrm>
          <a:off x="5274432" y="3940985"/>
          <a:ext cx="1440691" cy="1033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42" name="Equation" r:id="rId3" imgW="583947" imgH="418918" progId="Equation.3">
                  <p:embed/>
                </p:oleObj>
              </mc:Choice>
              <mc:Fallback>
                <p:oleObj name="Equation" r:id="rId3" imgW="583947" imgH="418918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4432" y="3940985"/>
                        <a:ext cx="1440691" cy="1033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59660" y="4457568"/>
            <a:ext cx="3908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Використаємо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формулу: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48048"/>
            <a:ext cx="24288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92169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779176"/>
              </p:ext>
            </p:extLst>
          </p:nvPr>
        </p:nvGraphicFramePr>
        <p:xfrm>
          <a:off x="626333" y="4941168"/>
          <a:ext cx="85042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43" name="Equation" r:id="rId5" imgW="4191000" imgH="419100" progId="Equation.3">
                  <p:embed/>
                </p:oleObj>
              </mc:Choice>
              <mc:Fallback>
                <p:oleObj name="Equation" r:id="rId5" imgW="4191000" imgH="4191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333" y="4941168"/>
                        <a:ext cx="85042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0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643937" cy="81597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79 (2014 р.)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39552" y="2250282"/>
            <a:ext cx="15321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Оскільки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57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69050"/>
              </p:ext>
            </p:extLst>
          </p:nvPr>
        </p:nvGraphicFramePr>
        <p:xfrm>
          <a:off x="2181705" y="2250282"/>
          <a:ext cx="67405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44" name="Equation" r:id="rId7" imgW="2933700" imgH="203200" progId="Equation.3">
                  <p:embed/>
                </p:oleObj>
              </mc:Choice>
              <mc:Fallback>
                <p:oleObj name="Equation" r:id="rId7" imgW="2933700" imgH="203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705" y="2250282"/>
                        <a:ext cx="67405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авая фигурная скобка 14"/>
          <p:cNvSpPr/>
          <p:nvPr/>
        </p:nvSpPr>
        <p:spPr>
          <a:xfrm rot="5400000">
            <a:off x="6536530" y="248320"/>
            <a:ext cx="357187" cy="48577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39951" y="2828925"/>
            <a:ext cx="460000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Сума нескінченної геометричної прогресії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572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591900"/>
              </p:ext>
            </p:extLst>
          </p:nvPr>
        </p:nvGraphicFramePr>
        <p:xfrm>
          <a:off x="539552" y="3784076"/>
          <a:ext cx="15763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45" name="Equation" r:id="rId9" imgW="685502" imgH="215806" progId="Equation.3">
                  <p:embed/>
                </p:oleObj>
              </mc:Choice>
              <mc:Fallback>
                <p:oleObj name="Equation" r:id="rId9" imgW="685502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784076"/>
                        <a:ext cx="15763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235417"/>
              </p:ext>
            </p:extLst>
          </p:nvPr>
        </p:nvGraphicFramePr>
        <p:xfrm>
          <a:off x="2339752" y="3561903"/>
          <a:ext cx="2859088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46" name="Equation" r:id="rId11" imgW="1244600" imgH="419100" progId="Equation.3">
                  <p:embed/>
                </p:oleObj>
              </mc:Choice>
              <mc:Fallback>
                <p:oleObj name="Equation" r:id="rId11" imgW="12446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561903"/>
                        <a:ext cx="2859088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05893"/>
              </p:ext>
            </p:extLst>
          </p:nvPr>
        </p:nvGraphicFramePr>
        <p:xfrm>
          <a:off x="2987824" y="5902464"/>
          <a:ext cx="692150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47" name="Equation" r:id="rId13" imgW="317225" imgH="393359" progId="Equation.3">
                  <p:embed/>
                </p:oleObj>
              </mc:Choice>
              <mc:Fallback>
                <p:oleObj name="Equation" r:id="rId13" imgW="317225" imgH="39335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902464"/>
                        <a:ext cx="692150" cy="81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11036" y="705624"/>
            <a:ext cx="7998682" cy="954107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2.2. Запишіть у вигляді звичайного дробу число 0,4(12).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3" grpId="0"/>
      <p:bldP spid="15" grpId="0" animBg="1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r>
              <a:rPr lang="uk-UA" sz="4000" dirty="0" smtClean="0">
                <a:solidFill>
                  <a:srgbClr val="0070C0"/>
                </a:solidFill>
                <a:latin typeface="Bookman Old Style" pitchFamily="18" charset="0"/>
              </a:rPr>
              <a:t>Список використаних джерел</a:t>
            </a:r>
          </a:p>
        </p:txBody>
      </p:sp>
      <p:sp>
        <p:nvSpPr>
          <p:cNvPr id="50179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686800" cy="5217443"/>
          </a:xfrm>
        </p:spPr>
        <p:txBody>
          <a:bodyPr/>
          <a:lstStyle/>
          <a:p>
            <a:pPr marL="514350" indent="-514350">
              <a:buSzPct val="105000"/>
              <a:buFont typeface="Calibri" pitchFamily="34" charset="0"/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Збірник завдань державної підсумкової атестації: 9-й кл./ О.І.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Глобін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та ін.-К.: Центр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навч.-метод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л-ри, 2013.- 168 с.</a:t>
            </a:r>
          </a:p>
          <a:p>
            <a:pPr marL="514350" indent="-514350">
              <a:buSzPct val="105000"/>
              <a:buFont typeface="Calibri" pitchFamily="34" charset="0"/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Збірник завдань для державної підсумкової атестації з математики: 9-й кл./ А.Г. Мерзляк та ін.; за ред. М.І.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Бурди.-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К.: Центр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навч.-метод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л-ри, 2014.-256 с.</a:t>
            </a:r>
          </a:p>
          <a:p>
            <a:pPr marL="514350" indent="-514350">
              <a:buSzPct val="105000"/>
              <a:buFont typeface="Calibri" pitchFamily="34" charset="0"/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Збірник завдань державної підсумкової атестації: 9-й кл./О.С.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Істер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О.В.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Єргіна.-К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Генеза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2015 с.-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85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507413" cy="100811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Формула </a:t>
            </a:r>
            <a:r>
              <a:rPr lang="en-US" sz="3600" b="1" i="1" dirty="0" smtClean="0">
                <a:solidFill>
                  <a:srgbClr val="0070C0"/>
                </a:solidFill>
                <a:latin typeface="Bookman Old Style" pitchFamily="18" charset="0"/>
              </a:rPr>
              <a:t>n-</a:t>
            </a:r>
            <a:r>
              <a:rPr lang="uk-UA" sz="3600" b="1" i="1" dirty="0" err="1" smtClean="0">
                <a:solidFill>
                  <a:srgbClr val="0070C0"/>
                </a:solidFill>
                <a:latin typeface="Bookman Old Style" pitchFamily="18" charset="0"/>
              </a:rPr>
              <a:t>го</a:t>
            </a:r>
            <a:r>
              <a:rPr lang="uk-UA" sz="3600" b="1" i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члена геометричної прогресії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875919"/>
              </p:ext>
            </p:extLst>
          </p:nvPr>
        </p:nvGraphicFramePr>
        <p:xfrm>
          <a:off x="2915815" y="1340768"/>
          <a:ext cx="3168353" cy="1038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8" name="Equation" r:id="rId3" imgW="736600" imgH="241300" progId="Equation.DSMT4">
                  <p:embed/>
                </p:oleObj>
              </mc:Choice>
              <mc:Fallback>
                <p:oleObj name="Equation" r:id="rId3" imgW="736600" imgH="2413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5" y="1340768"/>
                        <a:ext cx="3168353" cy="1038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55576" y="2348880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Властивості геометричної прогресії</a:t>
            </a:r>
            <a:endParaRPr lang="ru-RU" sz="36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684043"/>
              </p:ext>
            </p:extLst>
          </p:nvPr>
        </p:nvGraphicFramePr>
        <p:xfrm>
          <a:off x="2915816" y="3549209"/>
          <a:ext cx="3888432" cy="112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9" name="Equation" r:id="rId5" imgW="875920" imgH="253890" progId="Equation.DSMT4">
                  <p:embed/>
                </p:oleObj>
              </mc:Choice>
              <mc:Fallback>
                <p:oleObj name="Equation" r:id="rId5" imgW="875920" imgH="25389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49209"/>
                        <a:ext cx="3888432" cy="1127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987539"/>
              </p:ext>
            </p:extLst>
          </p:nvPr>
        </p:nvGraphicFramePr>
        <p:xfrm>
          <a:off x="3203848" y="4653136"/>
          <a:ext cx="2676363" cy="1820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0" name="Equation" r:id="rId7" imgW="634725" imgH="431613" progId="Equation.3">
                  <p:embed/>
                </p:oleObj>
              </mc:Choice>
              <mc:Fallback>
                <p:oleObj name="Equation" r:id="rId7" imgW="634725" imgH="43161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653136"/>
                        <a:ext cx="2676363" cy="18200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464550" cy="148431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Формула суми перших</a:t>
            </a:r>
            <a:r>
              <a:rPr lang="en-US" sz="3600" b="1" i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 n</a:t>
            </a:r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 членів геометричної прогресії</a:t>
            </a: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130850"/>
              </p:ext>
            </p:extLst>
          </p:nvPr>
        </p:nvGraphicFramePr>
        <p:xfrm>
          <a:off x="827584" y="1484784"/>
          <a:ext cx="3096567" cy="1483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1" name="Equation" r:id="rId3" imgW="926698" imgH="444307" progId="Equation.3">
                  <p:embed/>
                </p:oleObj>
              </mc:Choice>
              <mc:Fallback>
                <p:oleObj name="Equation" r:id="rId3" imgW="926698" imgH="444307" progId="Equation.3">
                  <p:embed/>
                  <p:pic>
                    <p:nvPicPr>
                      <p:cNvPr id="0" name="Содержимое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484784"/>
                        <a:ext cx="3096567" cy="1483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Содержимое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604347"/>
              </p:ext>
            </p:extLst>
          </p:nvPr>
        </p:nvGraphicFramePr>
        <p:xfrm>
          <a:off x="4572001" y="1484784"/>
          <a:ext cx="3096344" cy="1484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2" name="Equation" r:id="rId5" imgW="926698" imgH="444307" progId="Equation.3">
                  <p:embed/>
                </p:oleObj>
              </mc:Choice>
              <mc:Fallback>
                <p:oleObj name="Equation" r:id="rId5" imgW="926698" imgH="444307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1" y="1484784"/>
                        <a:ext cx="3096344" cy="14840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55576" y="2967335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Формула суми нескінченної геометричної прогресії </a:t>
            </a:r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,          </a:t>
            </a:r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у якій</a:t>
            </a:r>
            <a:r>
              <a:rPr lang="en-US" sz="3600" b="1" dirty="0">
                <a:solidFill>
                  <a:srgbClr val="0070C0"/>
                </a:solidFill>
                <a:latin typeface="Bookman Old Style" pitchFamily="18" charset="0"/>
              </a:rPr>
              <a:t>|q|&lt;1</a:t>
            </a:r>
            <a:endParaRPr lang="ru-RU" sz="3600" dirty="0"/>
          </a:p>
        </p:txBody>
      </p:sp>
      <p:graphicFrame>
        <p:nvGraphicFramePr>
          <p:cNvPr id="3" name="Объект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00563242"/>
              </p:ext>
            </p:extLst>
          </p:nvPr>
        </p:nvGraphicFramePr>
        <p:xfrm>
          <a:off x="3995936" y="4869160"/>
          <a:ext cx="2016224" cy="1445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3" name="Equation" r:id="rId7" imgW="583947" imgH="418918" progId="Equation.3">
                  <p:embed/>
                </p:oleObj>
              </mc:Choice>
              <mc:Fallback>
                <p:oleObj name="Equation" r:id="rId7" imgW="583947" imgH="418918" progId="Equation.3">
                  <p:embed/>
                  <p:pic>
                    <p:nvPicPr>
                      <p:cNvPr id="0" name="Содержимое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869160"/>
                        <a:ext cx="2016224" cy="14458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46622"/>
            <a:ext cx="8229600" cy="906114"/>
          </a:xfrm>
        </p:spPr>
        <p:txBody>
          <a:bodyPr/>
          <a:lstStyle/>
          <a:p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Варіант </a:t>
            </a:r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1 (2013 р.)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42938" y="1052736"/>
            <a:ext cx="8532440" cy="1612775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1.8. </a:t>
            </a:r>
            <a:r>
              <a:rPr lang="ru-RU" dirty="0" smtClean="0">
                <a:latin typeface="Bookman Old Style" pitchFamily="18" charset="0"/>
              </a:rPr>
              <a:t>У </a:t>
            </a:r>
            <a:r>
              <a:rPr lang="ru-RU" dirty="0" err="1" smtClean="0">
                <a:latin typeface="Bookman Old Style" pitchFamily="18" charset="0"/>
              </a:rPr>
              <a:t>геометричній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                              </a:t>
            </a: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                         </a:t>
            </a:r>
            <a:r>
              <a:rPr lang="ru-RU" dirty="0" err="1" smtClean="0">
                <a:latin typeface="Bookman Old Style" pitchFamily="18" charset="0"/>
              </a:rPr>
              <a:t>Знайдіть</a:t>
            </a:r>
            <a:r>
              <a:rPr lang="ru-RU" dirty="0" smtClean="0">
                <a:latin typeface="Bookman Old Style" pitchFamily="18" charset="0"/>
              </a:rPr>
              <a:t> перший член </a:t>
            </a:r>
            <a:r>
              <a:rPr lang="ru-RU" dirty="0" err="1" smtClean="0">
                <a:latin typeface="Bookman Old Style" pitchFamily="18" charset="0"/>
              </a:rPr>
              <a:t>цієї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uk-UA" dirty="0">
                <a:latin typeface="Bookman Old Style" pitchFamily="18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005327"/>
              </p:ext>
            </p:extLst>
          </p:nvPr>
        </p:nvGraphicFramePr>
        <p:xfrm>
          <a:off x="883018" y="1556792"/>
          <a:ext cx="30988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4" name="Equation" r:id="rId3" imgW="952200" imgH="228600" progId="Equation.DSMT4">
                  <p:embed/>
                </p:oleObj>
              </mc:Choice>
              <mc:Fallback>
                <p:oleObj name="Equation" r:id="rId3" imgW="9522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018" y="1556792"/>
                        <a:ext cx="3098800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945887"/>
              </p:ext>
            </p:extLst>
          </p:nvPr>
        </p:nvGraphicFramePr>
        <p:xfrm>
          <a:off x="6991350" y="1124744"/>
          <a:ext cx="1152525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5" name="Equation" r:id="rId5" imgW="279360" imgH="228600" progId="Equation.DSMT4">
                  <p:embed/>
                </p:oleObj>
              </mc:Choice>
              <mc:Fallback>
                <p:oleObj name="Equation" r:id="rId5" imgW="279360" imgH="2286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1350" y="1124744"/>
                        <a:ext cx="1152525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84051" y="2636912"/>
            <a:ext cx="7480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5;     Б) -15;    В) -5;     Г)15 </a:t>
            </a:r>
            <a:endParaRPr lang="ru-RU" sz="3200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2938" y="6000750"/>
            <a:ext cx="7500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А)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885402"/>
              </p:ext>
            </p:extLst>
          </p:nvPr>
        </p:nvGraphicFramePr>
        <p:xfrm>
          <a:off x="971600" y="4635500"/>
          <a:ext cx="4460875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6" name="Equation" r:id="rId7" imgW="1371600" imgH="419040" progId="Equation.DSMT4">
                  <p:embed/>
                </p:oleObj>
              </mc:Choice>
              <mc:Fallback>
                <p:oleObj name="Equation" r:id="rId7" imgW="137160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635500"/>
                        <a:ext cx="4460875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883018" y="4157791"/>
            <a:ext cx="5633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latin typeface="Bookman Old Style" pitchFamily="18" charset="0"/>
              </a:rPr>
              <a:t>Використаємо</a:t>
            </a:r>
            <a:r>
              <a:rPr lang="ru-RU" sz="3200" dirty="0" smtClean="0">
                <a:latin typeface="Bookman Old Style" pitchFamily="18" charset="0"/>
              </a:rPr>
              <a:t> формулу:</a:t>
            </a:r>
            <a:endParaRPr lang="ru-RU" sz="3200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83018" y="3297686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5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146304"/>
            <a:ext cx="8043862" cy="762416"/>
          </a:xfrm>
        </p:spPr>
        <p:txBody>
          <a:bodyPr/>
          <a:lstStyle/>
          <a:p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Варіант 8</a:t>
            </a:r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 (2015 р.)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42938" y="980728"/>
            <a:ext cx="8532440" cy="1612775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1.8. Знайдіть третій член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геометричної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, </a:t>
            </a:r>
            <a:r>
              <a:rPr lang="ru-RU" dirty="0" err="1" smtClean="0">
                <a:latin typeface="Bookman Old Style" pitchFamily="18" charset="0"/>
              </a:rPr>
              <a:t>якщо</a:t>
            </a:r>
            <a:r>
              <a:rPr lang="ru-RU" dirty="0" smtClean="0">
                <a:latin typeface="Bookman Old Style" pitchFamily="18" charset="0"/>
              </a:rPr>
              <a:t>  </a:t>
            </a:r>
            <a:r>
              <a:rPr lang="ru-RU" dirty="0" err="1" smtClean="0">
                <a:latin typeface="Bookman Old Style" pitchFamily="18" charset="0"/>
              </a:rPr>
              <a:t>її</a:t>
            </a:r>
            <a:r>
              <a:rPr lang="ru-RU" dirty="0" smtClean="0">
                <a:latin typeface="Bookman Old Style" pitchFamily="18" charset="0"/>
              </a:rPr>
              <a:t>   перший член                        </a:t>
            </a:r>
          </a:p>
          <a:p>
            <a:pPr marL="0" indent="0">
              <a:buNone/>
            </a:pPr>
            <a:r>
              <a:rPr lang="ru-RU" dirty="0" smtClean="0">
                <a:latin typeface="Bookman Old Style" pitchFamily="18" charset="0"/>
              </a:rPr>
              <a:t>а </a:t>
            </a:r>
            <a:r>
              <a:rPr lang="ru-RU" dirty="0" err="1" smtClean="0">
                <a:latin typeface="Bookman Old Style" pitchFamily="18" charset="0"/>
              </a:rPr>
              <a:t>знаменник</a:t>
            </a:r>
            <a:r>
              <a:rPr lang="ru-RU" dirty="0" smtClean="0">
                <a:latin typeface="Bookman Old Style" pitchFamily="18" charset="0"/>
              </a:rPr>
              <a:t>                      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682989"/>
              </p:ext>
            </p:extLst>
          </p:nvPr>
        </p:nvGraphicFramePr>
        <p:xfrm>
          <a:off x="7645040" y="1484784"/>
          <a:ext cx="1487488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4" name="Equation" r:id="rId3" imgW="457200" imgH="228600" progId="Equation.DSMT4">
                  <p:embed/>
                </p:oleObj>
              </mc:Choice>
              <mc:Fallback>
                <p:oleObj name="Equation" r:id="rId3" imgW="457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040" y="1484784"/>
                        <a:ext cx="1487488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84051" y="2708920"/>
            <a:ext cx="7480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2,25;     Б) 5;    В) 36;     Г)-36 </a:t>
            </a:r>
            <a:endParaRPr lang="ru-RU" sz="3200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2938" y="6245626"/>
            <a:ext cx="7500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В</a:t>
            </a:r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)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348149"/>
              </p:ext>
            </p:extLst>
          </p:nvPr>
        </p:nvGraphicFramePr>
        <p:xfrm>
          <a:off x="899592" y="5301208"/>
          <a:ext cx="631825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5" name="Equation" r:id="rId5" imgW="1942920" imgH="241200" progId="Equation.DSMT4">
                  <p:embed/>
                </p:oleObj>
              </mc:Choice>
              <mc:Fallback>
                <p:oleObj name="Equation" r:id="rId5" imgW="1942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301208"/>
                        <a:ext cx="631825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56698" y="3586082"/>
            <a:ext cx="5633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latin typeface="Bookman Old Style" pitchFamily="18" charset="0"/>
              </a:rPr>
              <a:t>Використаємо</a:t>
            </a:r>
            <a:r>
              <a:rPr lang="ru-RU" sz="3200" dirty="0" smtClean="0">
                <a:latin typeface="Bookman Old Style" pitchFamily="18" charset="0"/>
              </a:rPr>
              <a:t> формулу: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181155"/>
              </p:ext>
            </p:extLst>
          </p:nvPr>
        </p:nvGraphicFramePr>
        <p:xfrm>
          <a:off x="3627168" y="1988840"/>
          <a:ext cx="152876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6" name="Equation" r:id="rId7" imgW="469800" imgH="203040" progId="Equation.DSMT4">
                  <p:embed/>
                </p:oleObj>
              </mc:Choice>
              <mc:Fallback>
                <p:oleObj name="Equation" r:id="rId7" imgW="469800" imgH="20304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168" y="1988840"/>
                        <a:ext cx="1528763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611083"/>
              </p:ext>
            </p:extLst>
          </p:nvPr>
        </p:nvGraphicFramePr>
        <p:xfrm>
          <a:off x="899592" y="4170857"/>
          <a:ext cx="4735730" cy="1349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7" name="Equation" r:id="rId9" imgW="1320480" imgH="419040" progId="Equation.DSMT4">
                  <p:embed/>
                </p:oleObj>
              </mc:Choice>
              <mc:Fallback>
                <p:oleObj name="Equation" r:id="rId9" imgW="1320480" imgH="41904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170857"/>
                        <a:ext cx="4735730" cy="13493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99592" y="3211242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07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116632"/>
            <a:ext cx="8043862" cy="1080120"/>
          </a:xfrm>
        </p:spPr>
        <p:txBody>
          <a:bodyPr/>
          <a:lstStyle/>
          <a:p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Варіант </a:t>
            </a:r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5 (2013 р.)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11560" y="1412776"/>
            <a:ext cx="8532440" cy="1224136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1.7. Яка з поданих послідовностей є геометричною </a:t>
            </a:r>
            <a:r>
              <a:rPr lang="ru-RU" dirty="0" smtClean="0">
                <a:latin typeface="Bookman Old Style" pitchFamily="18" charset="0"/>
              </a:rPr>
              <a:t>прогресією.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3284984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5, 10, 20, 50,…;     В) 3, 9, 27, 30,…; 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4221088"/>
            <a:ext cx="8337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Б) 2, 8, 32, 128, …;    Г) 2, 8, 12, 16,… . </a:t>
            </a:r>
            <a:endParaRPr lang="ru-RU" sz="3200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2938" y="6000750"/>
            <a:ext cx="7500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Б)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24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535987" cy="651549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15 (2014 р.)</a:t>
            </a:r>
          </a:p>
        </p:txBody>
      </p:sp>
      <p:graphicFrame>
        <p:nvGraphicFramePr>
          <p:cNvPr id="32771" name="Объект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2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739049" y="2159655"/>
            <a:ext cx="31665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Розв'язання: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995398"/>
              </p:ext>
            </p:extLst>
          </p:nvPr>
        </p:nvGraphicFramePr>
        <p:xfrm>
          <a:off x="4139952" y="2466548"/>
          <a:ext cx="192881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3" name="Equation" r:id="rId5" imgW="736600" imgH="241300" progId="Equation.3">
                  <p:embed/>
                </p:oleObj>
              </mc:Choice>
              <mc:Fallback>
                <p:oleObj name="Equation" r:id="rId5" imgW="7366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466548"/>
                        <a:ext cx="1928812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7502" y="2682874"/>
            <a:ext cx="46085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Використаємо формулу </a:t>
            </a:r>
          </a:p>
          <a:p>
            <a:pPr algn="just" eaLnBrk="1" hangingPunct="1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191784"/>
              </p:ext>
            </p:extLst>
          </p:nvPr>
        </p:nvGraphicFramePr>
        <p:xfrm>
          <a:off x="467502" y="3109804"/>
          <a:ext cx="193198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4" name="Equation" r:id="rId7" imgW="685800" imgH="241300" progId="Equation.3">
                  <p:embed/>
                </p:oleObj>
              </mc:Choice>
              <mc:Fallback>
                <p:oleObj name="Equation" r:id="rId7" imgW="6858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02" y="3109804"/>
                        <a:ext cx="1931987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2"/>
          <p:cNvGraphicFramePr>
            <a:graphicFrameLocks noChangeAspect="1"/>
          </p:cNvGraphicFramePr>
          <p:nvPr/>
        </p:nvGraphicFramePr>
        <p:xfrm>
          <a:off x="2500313" y="3286125"/>
          <a:ext cx="174307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5" name="Equation" r:id="rId9" imgW="698500" imgH="228600" progId="Equation.3">
                  <p:embed/>
                </p:oleObj>
              </mc:Choice>
              <mc:Fallback>
                <p:oleObj name="Equation" r:id="rId9" imgW="6985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3286125"/>
                        <a:ext cx="1743075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357813" y="3071813"/>
          <a:ext cx="1144587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6" name="Equation" r:id="rId11" imgW="533169" imgH="418918" progId="Equation.3">
                  <p:embed/>
                </p:oleObj>
              </mc:Choice>
              <mc:Fallback>
                <p:oleObj name="Equation" r:id="rId11" imgW="533169" imgH="41891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3071813"/>
                        <a:ext cx="1144587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684213" y="3887788"/>
          <a:ext cx="18383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7" name="Equation" r:id="rId13" imgW="685800" imgH="228600" progId="Equation.3">
                  <p:embed/>
                </p:oleObj>
              </mc:Choice>
              <mc:Fallback>
                <p:oleObj name="Equation" r:id="rId13" imgW="6858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887788"/>
                        <a:ext cx="18383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2357438" y="3857625"/>
          <a:ext cx="2287587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8" name="Equation" r:id="rId15" imgW="825500" imgH="228600" progId="Equation.3">
                  <p:embed/>
                </p:oleObj>
              </mc:Choice>
              <mc:Fallback>
                <p:oleObj name="Equation" r:id="rId15" imgW="8255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3857625"/>
                        <a:ext cx="2287587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357813" y="3857625"/>
          <a:ext cx="1257300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9" name="Equation" r:id="rId17" imgW="647700" imgH="419100" progId="Equation.3">
                  <p:embed/>
                </p:oleObj>
              </mc:Choice>
              <mc:Fallback>
                <p:oleObj name="Equation" r:id="rId17" imgW="6477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3857625"/>
                        <a:ext cx="1257300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76250" y="4500563"/>
            <a:ext cx="3214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Прирівняємо праві частини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>
            <a:endCxn id="10248" idx="1"/>
          </p:cNvCxnSpPr>
          <p:nvPr/>
        </p:nvCxnSpPr>
        <p:spPr>
          <a:xfrm flipV="1">
            <a:off x="3663950" y="3522663"/>
            <a:ext cx="1693863" cy="11779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6" idx="3"/>
            <a:endCxn id="10251" idx="1"/>
          </p:cNvCxnSpPr>
          <p:nvPr/>
        </p:nvCxnSpPr>
        <p:spPr>
          <a:xfrm flipV="1">
            <a:off x="3690938" y="4265613"/>
            <a:ext cx="1666875" cy="4349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00063" y="4881563"/>
          <a:ext cx="1455737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0" name="Equation" r:id="rId19" imgW="710891" imgH="418918" progId="Equation.3">
                  <p:embed/>
                </p:oleObj>
              </mc:Choice>
              <mc:Fallback>
                <p:oleObj name="Equation" r:id="rId19" imgW="710891" imgH="418918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4881563"/>
                        <a:ext cx="1455737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1928813" y="4857750"/>
          <a:ext cx="186055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1" name="Equation" r:id="rId21" imgW="901309" imgH="418918" progId="Equation.3">
                  <p:embed/>
                </p:oleObj>
              </mc:Choice>
              <mc:Fallback>
                <p:oleObj name="Equation" r:id="rId21" imgW="901309" imgH="418918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4857750"/>
                        <a:ext cx="186055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3929063" y="4857750"/>
          <a:ext cx="2881312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2" name="Equation" r:id="rId23" imgW="1397000" imgH="419100" progId="Equation.3">
                  <p:embed/>
                </p:oleObj>
              </mc:Choice>
              <mc:Fallback>
                <p:oleObj name="Equation" r:id="rId23" imgW="1397000" imgH="4191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4857750"/>
                        <a:ext cx="2881312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568325" y="5792788"/>
          <a:ext cx="3667125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3" name="Equation" r:id="rId25" imgW="1485900" imgH="431800" progId="Equation.3">
                  <p:embed/>
                </p:oleObj>
              </mc:Choice>
              <mc:Fallback>
                <p:oleObj name="Equation" r:id="rId25" imgW="1485900" imgH="4318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5792788"/>
                        <a:ext cx="3667125" cy="106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7000875" y="4929188"/>
          <a:ext cx="1430338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4" name="Equation" r:id="rId27" imgW="723586" imgH="393529" progId="Equation.3">
                  <p:embed/>
                </p:oleObj>
              </mc:Choice>
              <mc:Fallback>
                <p:oleObj name="Equation" r:id="rId27" imgW="723586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4929188"/>
                        <a:ext cx="1430338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500688" y="6143625"/>
            <a:ext cx="36433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- 63.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1409" y="624024"/>
            <a:ext cx="8582591" cy="155427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uk-UA" sz="1100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2.4. Чому дорівнює сума шести перших членів геометричної прогресії       , якщо                     </a:t>
            </a:r>
            <a:r>
              <a:rPr lang="ru-RU" sz="2800" dirty="0" smtClean="0">
                <a:latin typeface="Bookman Old Style" pitchFamily="18" charset="0"/>
              </a:rPr>
              <a:t>                              </a:t>
            </a:r>
          </a:p>
          <a:p>
            <a:pPr marL="0" indent="0">
              <a:buNone/>
            </a:pPr>
            <a:r>
              <a:rPr lang="ru-RU" sz="2800" dirty="0" smtClean="0">
                <a:latin typeface="Bookman Old Style" pitchFamily="18" charset="0"/>
              </a:rPr>
              <a:t>                         </a:t>
            </a:r>
            <a:r>
              <a:rPr lang="en-US" sz="28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sz="28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53034"/>
              </p:ext>
            </p:extLst>
          </p:nvPr>
        </p:nvGraphicFramePr>
        <p:xfrm>
          <a:off x="6084168" y="1268760"/>
          <a:ext cx="79075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5" name="Equation" r:id="rId29" imgW="279360" imgH="228600" progId="Equation.DSMT4">
                  <p:embed/>
                </p:oleObj>
              </mc:Choice>
              <mc:Fallback>
                <p:oleObj name="Equation" r:id="rId29" imgW="2793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1268760"/>
                        <a:ext cx="79075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047049"/>
              </p:ext>
            </p:extLst>
          </p:nvPr>
        </p:nvGraphicFramePr>
        <p:xfrm>
          <a:off x="638968" y="1650595"/>
          <a:ext cx="2889251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6" name="Equation" r:id="rId31" imgW="1104840" imgH="228600" progId="Equation.DSMT4">
                  <p:embed/>
                </p:oleObj>
              </mc:Choice>
              <mc:Fallback>
                <p:oleObj name="Equation" r:id="rId31" imgW="1104840" imgH="2286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968" y="1650595"/>
                        <a:ext cx="2889251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6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78581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19</a:t>
            </a:r>
            <a:r>
              <a:rPr lang="en-US" sz="3600" b="1" dirty="0" smtClean="0">
                <a:solidFill>
                  <a:srgbClr val="0070C0"/>
                </a:solidFill>
                <a:latin typeface="Bookman Old Style" pitchFamily="18" charset="0"/>
              </a:rPr>
              <a:t> (2014 </a:t>
            </a:r>
            <a:r>
              <a:rPr lang="ru-RU" sz="3600" b="1" dirty="0" smtClean="0">
                <a:solidFill>
                  <a:srgbClr val="0070C0"/>
                </a:solidFill>
                <a:latin typeface="Bookman Old Style" pitchFamily="18" charset="0"/>
              </a:rPr>
              <a:t>р.</a:t>
            </a:r>
            <a:r>
              <a:rPr lang="en-US" sz="3600" b="1" dirty="0" smtClean="0">
                <a:solidFill>
                  <a:srgbClr val="0070C0"/>
                </a:solidFill>
                <a:latin typeface="Bookman Old Style" pitchFamily="18" charset="0"/>
              </a:rPr>
              <a:t>)</a:t>
            </a:r>
            <a:endParaRPr lang="uk-UA" sz="3600" b="1" dirty="0" smtClean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4304" y="3645024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057291"/>
              </p:ext>
            </p:extLst>
          </p:nvPr>
        </p:nvGraphicFramePr>
        <p:xfrm>
          <a:off x="679488" y="4005064"/>
          <a:ext cx="2833687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6" name="Equation" r:id="rId3" imgW="736600" imgH="241300" progId="Equation.3">
                  <p:embed/>
                </p:oleObj>
              </mc:Choice>
              <mc:Fallback>
                <p:oleObj name="Equation" r:id="rId3" imgW="7366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88" y="4005064"/>
                        <a:ext cx="2833687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825192"/>
              </p:ext>
            </p:extLst>
          </p:nvPr>
        </p:nvGraphicFramePr>
        <p:xfrm>
          <a:off x="654305" y="4869161"/>
          <a:ext cx="4421751" cy="866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7" name="Equation" r:id="rId5" imgW="1231366" imgH="241195" progId="Equation.3">
                  <p:embed/>
                </p:oleObj>
              </mc:Choice>
              <mc:Fallback>
                <p:oleObj name="Equation" r:id="rId5" imgW="1231366" imgH="24119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05" y="4869161"/>
                        <a:ext cx="4421751" cy="8665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4304" y="6021288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А</a:t>
            </a:r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).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4304" y="2926379"/>
            <a:ext cx="7797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-48;     Б) 48;    В) 24;     Г)-24 </a:t>
            </a:r>
            <a:endParaRPr lang="ru-RU" sz="3200" dirty="0"/>
          </a:p>
        </p:txBody>
      </p:sp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654304" y="1052736"/>
            <a:ext cx="8310184" cy="1584176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1.5. Чому дорівнює четвертий член геометрично п</a:t>
            </a:r>
            <a:r>
              <a:rPr lang="ru-RU" dirty="0" err="1" smtClean="0">
                <a:latin typeface="Bookman Old Style" pitchFamily="18" charset="0"/>
              </a:rPr>
              <a:t>рогресії</a:t>
            </a:r>
            <a:r>
              <a:rPr lang="ru-RU" dirty="0" smtClean="0">
                <a:latin typeface="Bookman Old Style" pitchFamily="18" charset="0"/>
              </a:rPr>
              <a:t>, </a:t>
            </a:r>
            <a:r>
              <a:rPr lang="ru-RU" dirty="0" err="1" smtClean="0">
                <a:latin typeface="Bookman Old Style" pitchFamily="18" charset="0"/>
              </a:rPr>
              <a:t>якщо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її</a:t>
            </a:r>
            <a:r>
              <a:rPr lang="ru-RU" dirty="0" smtClean="0">
                <a:latin typeface="Bookman Old Style" pitchFamily="18" charset="0"/>
              </a:rPr>
              <a:t> перший член          , а </a:t>
            </a:r>
            <a:r>
              <a:rPr lang="ru-RU" dirty="0" err="1" smtClean="0">
                <a:latin typeface="Bookman Old Style" pitchFamily="18" charset="0"/>
              </a:rPr>
              <a:t>знаменник</a:t>
            </a:r>
            <a:r>
              <a:rPr lang="ru-RU" dirty="0" smtClean="0">
                <a:latin typeface="Bookman Old Style" pitchFamily="18" charset="0"/>
              </a:rPr>
              <a:t>  </a:t>
            </a:r>
            <a:r>
              <a:rPr lang="en-US" dirty="0" smtClean="0">
                <a:latin typeface="Bookman Old Style" pitchFamily="18" charset="0"/>
              </a:rPr>
              <a:t>q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=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-2</a:t>
            </a:r>
            <a:r>
              <a:rPr lang="ru-RU" dirty="0" smtClean="0">
                <a:latin typeface="Bookman Old Style" pitchFamily="18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946914"/>
              </p:ext>
            </p:extLst>
          </p:nvPr>
        </p:nvGraphicFramePr>
        <p:xfrm>
          <a:off x="1806016" y="1988840"/>
          <a:ext cx="1152129" cy="691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8" name="Equation" r:id="rId7" imgW="380880" imgH="228600" progId="Equation.DSMT4">
                  <p:embed/>
                </p:oleObj>
              </mc:Choice>
              <mc:Fallback>
                <p:oleObj name="Equation" r:id="rId7" imgW="38088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016" y="1988840"/>
                        <a:ext cx="1152129" cy="691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925</Words>
  <Application>Microsoft Office PowerPoint</Application>
  <PresentationFormat>Экран (4:3)</PresentationFormat>
  <Paragraphs>141</Paragraphs>
  <Slides>26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Тема Office</vt:lpstr>
      <vt:lpstr>Equation</vt:lpstr>
      <vt:lpstr>  Розділ 4 “Геометрична прогресія”</vt:lpstr>
      <vt:lpstr>Означення геометричної прогресії</vt:lpstr>
      <vt:lpstr>Формула n-го члена геометричної прогресії</vt:lpstr>
      <vt:lpstr>Формула суми перших n членів геометричної прогресії</vt:lpstr>
      <vt:lpstr>Варіант 1 (2013 р.)</vt:lpstr>
      <vt:lpstr>Варіант 8 (2015 р.)</vt:lpstr>
      <vt:lpstr>Варіант 5 (2013 р.)</vt:lpstr>
      <vt:lpstr>Варіант 15 (2014 р.)</vt:lpstr>
      <vt:lpstr>Варіант 19 (2014 р.)</vt:lpstr>
      <vt:lpstr>Варіант 34 (2014 р.)</vt:lpstr>
      <vt:lpstr>Варіант 37 (2014 р.)</vt:lpstr>
      <vt:lpstr>Варіант 77 (2014 р.)</vt:lpstr>
      <vt:lpstr>Варіант 1 (2014 р.)</vt:lpstr>
      <vt:lpstr>Варіант 27 (2014 р.)</vt:lpstr>
      <vt:lpstr>Варіант 32 (2014 р.)</vt:lpstr>
      <vt:lpstr>Варіант 36 (2014 р.)</vt:lpstr>
      <vt:lpstr>Варіант 41 (2014 р.)</vt:lpstr>
      <vt:lpstr>Варіант 43 (2014 р.)</vt:lpstr>
      <vt:lpstr>Варіант 55 (2014 р.)</vt:lpstr>
      <vt:lpstr>Варіант 58 (2014 р.)</vt:lpstr>
      <vt:lpstr>Варіант 62 (2014 р.)</vt:lpstr>
      <vt:lpstr>Варіант 72 (2014 р.)</vt:lpstr>
      <vt:lpstr>Варіант 74 (2014 р.)</vt:lpstr>
      <vt:lpstr>Варіант 76 (2014 р.)</vt:lpstr>
      <vt:lpstr>Варіант 79 (2014 р.)</vt:lpstr>
      <vt:lpstr>Список використаних джерел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для устного счёта по теме «Обыкновенные дроби»</dc:title>
  <dc:creator>User</dc:creator>
  <cp:lastModifiedBy>Роман</cp:lastModifiedBy>
  <cp:revision>129</cp:revision>
  <cp:lastPrinted>2015-03-10T05:08:44Z</cp:lastPrinted>
  <dcterms:created xsi:type="dcterms:W3CDTF">2012-02-03T10:05:20Z</dcterms:created>
  <dcterms:modified xsi:type="dcterms:W3CDTF">2016-01-31T16:59:01Z</dcterms:modified>
</cp:coreProperties>
</file>