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321" r:id="rId2"/>
    <p:sldId id="331" r:id="rId3"/>
    <p:sldId id="343" r:id="rId4"/>
    <p:sldId id="342" r:id="rId5"/>
    <p:sldId id="337" r:id="rId6"/>
    <p:sldId id="324" r:id="rId7"/>
    <p:sldId id="325" r:id="rId8"/>
    <p:sldId id="344" r:id="rId9"/>
    <p:sldId id="339" r:id="rId10"/>
    <p:sldId id="340" r:id="rId11"/>
    <p:sldId id="326" r:id="rId12"/>
    <p:sldId id="333" r:id="rId13"/>
    <p:sldId id="327" r:id="rId14"/>
    <p:sldId id="338" r:id="rId15"/>
    <p:sldId id="335" r:id="rId16"/>
    <p:sldId id="332" r:id="rId17"/>
    <p:sldId id="329" r:id="rId18"/>
    <p:sldId id="341" r:id="rId19"/>
    <p:sldId id="330" r:id="rId20"/>
    <p:sldId id="334" r:id="rId21"/>
  </p:sldIdLst>
  <p:sldSz cx="9144000" cy="6858000" type="screen4x3"/>
  <p:notesSz cx="6888163" cy="100203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3300"/>
    <a:srgbClr val="008000"/>
    <a:srgbClr val="CC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50" autoAdjust="0"/>
    <p:restoredTop sz="94662" autoAdjust="0"/>
  </p:normalViewPr>
  <p:slideViewPr>
    <p:cSldViewPr>
      <p:cViewPr>
        <p:scale>
          <a:sx n="60" d="100"/>
          <a:sy n="60" d="100"/>
        </p:scale>
        <p:origin x="-1080" y="-2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86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sz="13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02075" y="0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sz="13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17063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sz="13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2075" y="9517063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sz="1300"/>
            </a:lvl1pPr>
          </a:lstStyle>
          <a:p>
            <a:pPr>
              <a:defRPr/>
            </a:pPr>
            <a:fld id="{AF6F6DC3-9846-48B2-A9BD-9A318AD4A6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1210630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t" anchorCtr="0" compatLnSpc="1">
            <a:prstTxWarp prst="textNoShape">
              <a:avLst/>
            </a:prstTxWarp>
          </a:bodyPr>
          <a:lstStyle>
            <a:lvl1pPr defTabSz="966788">
              <a:defRPr sz="13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2075" y="0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t" anchorCtr="0" compatLnSpc="1">
            <a:prstTxWarp prst="textNoShape">
              <a:avLst/>
            </a:prstTxWarp>
          </a:bodyPr>
          <a:lstStyle>
            <a:lvl1pPr algn="r" defTabSz="966788">
              <a:defRPr sz="13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53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39800" y="750888"/>
            <a:ext cx="5010150" cy="37576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8975" y="4759325"/>
            <a:ext cx="5510213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17063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b" anchorCtr="0" compatLnSpc="1">
            <a:prstTxWarp prst="textNoShape">
              <a:avLst/>
            </a:prstTxWarp>
          </a:bodyPr>
          <a:lstStyle>
            <a:lvl1pPr defTabSz="966788">
              <a:defRPr sz="13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2075" y="9517063"/>
            <a:ext cx="29845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/>
            </a:lvl1pPr>
          </a:lstStyle>
          <a:p>
            <a:pPr>
              <a:defRPr/>
            </a:pPr>
            <a:fld id="{407C25E7-887D-4458-BCD9-068F0EB792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4628144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/>
          </a:p>
        </p:txBody>
      </p:sp>
      <p:sp>
        <p:nvSpPr>
          <p:cNvPr id="23556" name="Дата 3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66788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66788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66788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66788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24580" name="Дата 3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966788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966788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966788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966788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A56AB-3944-465D-97E0-7088ACD888A1}" type="datetimeFigureOut">
              <a:rPr lang="ru-RU"/>
              <a:pPr>
                <a:defRPr/>
              </a:pPr>
              <a:t>02.04.2016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46E10-3571-441E-81F8-47299184F1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178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9693B-5494-4573-B12B-FF7C9C6D2D1E}" type="datetimeFigureOut">
              <a:rPr lang="ru-RU"/>
              <a:pPr>
                <a:defRPr/>
              </a:pPr>
              <a:t>02.04.2016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C233D-30A4-4ADE-A212-1EBFA82CCF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5500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6EFAB-0EBA-4ACF-ABE0-70252A088D4E}" type="datetimeFigureOut">
              <a:rPr lang="ru-RU"/>
              <a:pPr>
                <a:defRPr/>
              </a:pPr>
              <a:t>02.04.2016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DE1D3-70BB-4D46-B9B3-CCEA24177C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4682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D7B09-0FD0-4F3C-AAB2-CD866F46D337}" type="datetimeFigureOut">
              <a:rPr lang="ru-RU"/>
              <a:pPr>
                <a:defRPr/>
              </a:pPr>
              <a:t>02.04.2016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07ED5-3EB6-4DA5-8D8D-66AE8023B8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869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24218-72AD-4ED6-902B-517E51F1AD9C}" type="datetimeFigureOut">
              <a:rPr lang="ru-RU"/>
              <a:pPr>
                <a:defRPr/>
              </a:pPr>
              <a:t>02.04.2016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8956C-96F1-43F2-B325-EAB89A10DF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1565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13B14-B8A2-4CBA-99DA-8B4D731E77B5}" type="datetimeFigureOut">
              <a:rPr lang="ru-RU"/>
              <a:pPr>
                <a:defRPr/>
              </a:pPr>
              <a:t>02.04.2016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E99AE-EB0F-4289-9791-55DD251ABE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3097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302BC-8029-479B-93FA-CCC02AEC874A}" type="datetimeFigureOut">
              <a:rPr lang="ru-RU"/>
              <a:pPr>
                <a:defRPr/>
              </a:pPr>
              <a:t>02.04.2016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A74EE-7E90-4E12-88B0-B1FDD3839F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35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06EAC-5020-40E5-BB5E-53AA07A4C742}" type="datetimeFigureOut">
              <a:rPr lang="ru-RU"/>
              <a:pPr>
                <a:defRPr/>
              </a:pPr>
              <a:t>02.04.2016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BD5F5-250A-4759-BB63-D6A8ECE051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760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68F16-4690-4012-8DFA-EB029B0CD5FE}" type="datetimeFigureOut">
              <a:rPr lang="ru-RU"/>
              <a:pPr>
                <a:defRPr/>
              </a:pPr>
              <a:t>02.04.2016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F0249-87D5-4736-88F0-F90B89BD51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86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08496-493D-4060-84DC-ADA21E2C8E17}" type="datetimeFigureOut">
              <a:rPr lang="ru-RU"/>
              <a:pPr>
                <a:defRPr/>
              </a:pPr>
              <a:t>02.04.2016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6E163-8E18-4328-A76E-15D12F7E1B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5842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D13BF-FD46-4FA5-B21C-47F8D05C8048}" type="datetimeFigureOut">
              <a:rPr lang="ru-RU"/>
              <a:pPr>
                <a:defRPr/>
              </a:pPr>
              <a:t>02.04.2016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A7F96-8E0B-4E9F-8B25-B59EC2C677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2149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9F2D3DE-9408-43B0-98D0-0480CED46C48}" type="datetimeFigureOut">
              <a:rPr lang="ru-RU"/>
              <a:pPr>
                <a:defRPr/>
              </a:pPr>
              <a:t>02.04.2016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A042A31-6766-4859-B439-C0B9318009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cover dir="r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E%D1%80%D0%B4%D0%B8%D0%BD%D0%B0%D1%82%D0%B0" TargetMode="External"/><Relationship Id="rId2" Type="http://schemas.openxmlformats.org/officeDocument/2006/relationships/hyperlink" Target="https://ru.wikipedia.org/wiki/%D0%90%D0%B1%D1%81%D1%86%D0%B8%D1%81%D1%81%D0%B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u.wikipedia.org/wiki/%D0%90%D0%BF%D0%BF%D0%BB%D0%B8%D0%BA%D0%B0%D1%82%D0%B0" TargetMode="Externa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hyperlink" Target="http://upload.wikimedia.org/wikipedia/ru/4/44/Meridian.pn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inref.ru/razdel/05250tehnika/05/413865.htm" TargetMode="External"/><Relationship Id="rId2" Type="http://schemas.openxmlformats.org/officeDocument/2006/relationships/hyperlink" Target="http://ukrbukva.net/80524-Dekart-interesnye-fakty-iz-istorii-zhizni.html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vm.ru/news/2014/02/10/genij-epohi-prosveshcheniya-5-interesnih-faktov-iz-biografii-rene-dekarta-234758.html?print=true&amp;isajax=true" TargetMode="External"/><Relationship Id="rId4" Type="http://schemas.openxmlformats.org/officeDocument/2006/relationships/hyperlink" Target="https://www.livelib.ru/author/18543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uk-UA" sz="4000" b="1" dirty="0" smtClean="0">
                <a:solidFill>
                  <a:srgbClr val="376092"/>
                </a:solidFill>
                <a:latin typeface="Arial" charset="0"/>
              </a:rPr>
              <a:t/>
            </a:r>
            <a:br>
              <a:rPr lang="uk-UA" sz="4000" b="1" dirty="0" smtClean="0">
                <a:solidFill>
                  <a:srgbClr val="376092"/>
                </a:solidFill>
                <a:latin typeface="Arial" charset="0"/>
              </a:rPr>
            </a:br>
            <a:r>
              <a:rPr lang="uk-UA" sz="4000" b="1" dirty="0" smtClean="0">
                <a:solidFill>
                  <a:srgbClr val="376092"/>
                </a:solidFill>
                <a:latin typeface="Arial" charset="0"/>
              </a:rPr>
              <a:t/>
            </a:r>
            <a:br>
              <a:rPr lang="uk-UA" sz="4000" b="1" dirty="0" smtClean="0">
                <a:solidFill>
                  <a:srgbClr val="376092"/>
                </a:solidFill>
                <a:latin typeface="Arial" charset="0"/>
              </a:rPr>
            </a:br>
            <a:r>
              <a:rPr lang="uk-UA" sz="4000" b="1" dirty="0" smtClean="0">
                <a:solidFill>
                  <a:srgbClr val="37609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uk-UA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«Я мислю, отже я існую»</a:t>
            </a:r>
            <a:br>
              <a:rPr lang="uk-UA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uk-UA" sz="31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uk-UA" sz="27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(до 420-річчя від дня народження </a:t>
            </a:r>
            <a:br>
              <a:rPr lang="uk-UA" sz="27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uk-UA" sz="27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Рене</a:t>
            </a:r>
            <a:r>
              <a:rPr lang="uk-UA" sz="27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Декарта, французького філософа, фізика, математика) </a:t>
            </a:r>
            <a:r>
              <a:rPr lang="ru-RU" sz="3600" b="1" dirty="0" smtClean="0">
                <a:solidFill>
                  <a:srgbClr val="7030A0"/>
                </a:solidFill>
              </a:rPr>
              <a:t/>
            </a:r>
            <a:br>
              <a:rPr lang="ru-RU" sz="3600" b="1" dirty="0" smtClean="0">
                <a:solidFill>
                  <a:srgbClr val="7030A0"/>
                </a:solidFill>
              </a:rPr>
            </a:br>
            <a:endParaRPr lang="uk-UA" sz="4000" b="1" dirty="0" smtClean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2051" name="Подзаголовок 2"/>
          <p:cNvSpPr txBox="1">
            <a:spLocks/>
          </p:cNvSpPr>
          <p:nvPr/>
        </p:nvSpPr>
        <p:spPr bwMode="auto">
          <a:xfrm>
            <a:off x="5292725" y="5529263"/>
            <a:ext cx="3781425" cy="132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Arial" charset="0"/>
              <a:buNone/>
            </a:pPr>
            <a:r>
              <a:rPr lang="uk-UA" altLang="ru-RU" sz="2000" b="1">
                <a:solidFill>
                  <a:srgbClr val="7030A0"/>
                </a:solidFill>
                <a:latin typeface="Bookman Old Style" pitchFamily="18" charset="0"/>
              </a:rPr>
              <a:t>Робота учня 5 класу</a:t>
            </a:r>
          </a:p>
          <a:p>
            <a:pPr>
              <a:buFont typeface="Arial" charset="0"/>
              <a:buNone/>
            </a:pPr>
            <a:r>
              <a:rPr lang="uk-UA" altLang="ru-RU" sz="2000" b="1">
                <a:solidFill>
                  <a:srgbClr val="7030A0"/>
                </a:solidFill>
                <a:latin typeface="Bookman Old Style" pitchFamily="18" charset="0"/>
              </a:rPr>
              <a:t>Зачепилівського ліцею</a:t>
            </a:r>
          </a:p>
          <a:p>
            <a:pPr>
              <a:buFont typeface="Arial" charset="0"/>
              <a:buNone/>
            </a:pPr>
            <a:r>
              <a:rPr lang="uk-UA" altLang="ru-RU" sz="2000" b="1">
                <a:solidFill>
                  <a:srgbClr val="7030A0"/>
                </a:solidFill>
                <a:latin typeface="Bookman Old Style" pitchFamily="18" charset="0"/>
              </a:rPr>
              <a:t>Абакумова Дениса</a:t>
            </a:r>
          </a:p>
          <a:p>
            <a:pPr>
              <a:buFont typeface="Arial" charset="0"/>
              <a:buNone/>
            </a:pPr>
            <a:r>
              <a:rPr lang="uk-UA" altLang="ru-RU" sz="2000" b="1">
                <a:solidFill>
                  <a:srgbClr val="7030A0"/>
                </a:solidFill>
                <a:latin typeface="Bookman Old Style" pitchFamily="18" charset="0"/>
              </a:rPr>
              <a:t>Керівник Сапко Н.О.</a:t>
            </a:r>
            <a:endParaRPr lang="ru-RU" altLang="ru-RU" sz="2000" b="1">
              <a:solidFill>
                <a:srgbClr val="7030A0"/>
              </a:solidFill>
              <a:latin typeface="Bookman Old Style" pitchFamily="18" charset="0"/>
            </a:endParaRPr>
          </a:p>
        </p:txBody>
      </p:sp>
      <p:pic>
        <p:nvPicPr>
          <p:cNvPr id="2052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2000250"/>
            <a:ext cx="5286375" cy="3529013"/>
          </a:xfrm>
          <a:prstGeom prst="rect">
            <a:avLst/>
          </a:prstGeom>
          <a:noFill/>
          <a:ln w="9525">
            <a:solidFill>
              <a:srgbClr val="37609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000">
    <p:check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714375"/>
            <a:ext cx="2251075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7"/>
          <p:cNvSpPr>
            <a:spLocks noGrp="1"/>
          </p:cNvSpPr>
          <p:nvPr>
            <p:ph type="title" idx="4294967295"/>
          </p:nvPr>
        </p:nvSpPr>
        <p:spPr>
          <a:xfrm>
            <a:off x="571500" y="0"/>
            <a:ext cx="8572500" cy="785813"/>
          </a:xfrm>
        </p:spPr>
        <p:txBody>
          <a:bodyPr/>
          <a:lstStyle/>
          <a:p>
            <a:pPr>
              <a:defRPr/>
            </a:pPr>
            <a:r>
              <a:rPr lang="ru-RU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Біографія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Рене Декарта (1596-1650)</a:t>
            </a:r>
            <a:endParaRPr lang="ru-RU" sz="3200" dirty="0" smtClean="0"/>
          </a:p>
        </p:txBody>
      </p:sp>
      <p:sp>
        <p:nvSpPr>
          <p:cNvPr id="3076" name="Rectangle 9"/>
          <p:cNvSpPr>
            <a:spLocks noGrp="1"/>
          </p:cNvSpPr>
          <p:nvPr>
            <p:ph idx="4294967295"/>
          </p:nvPr>
        </p:nvSpPr>
        <p:spPr>
          <a:xfrm>
            <a:off x="611188" y="1071563"/>
            <a:ext cx="8532812" cy="5543550"/>
          </a:xfrm>
        </p:spPr>
        <p:txBody>
          <a:bodyPr/>
          <a:lstStyle/>
          <a:p>
            <a:pPr marL="0" indent="2506663" algn="just">
              <a:spcBef>
                <a:spcPct val="0"/>
              </a:spcBef>
              <a:buFont typeface="Arial" charset="0"/>
              <a:buNone/>
            </a:pPr>
            <a:r>
              <a:rPr lang="ru-RU" sz="2400" b="1" smtClean="0">
                <a:solidFill>
                  <a:srgbClr val="7030A0"/>
                </a:solidFill>
                <a:latin typeface="Bookman Old Style" pitchFamily="18" charset="0"/>
              </a:rPr>
              <a:t>Рене́ Дека́рт (фр. René Descartes;  </a:t>
            </a:r>
          </a:p>
          <a:p>
            <a:pPr marL="0" indent="2506663" algn="just">
              <a:spcBef>
                <a:spcPct val="0"/>
              </a:spcBef>
              <a:buFont typeface="Arial" charset="0"/>
              <a:buNone/>
            </a:pPr>
            <a:r>
              <a:rPr lang="ru-RU" sz="2400" b="1" smtClean="0">
                <a:solidFill>
                  <a:srgbClr val="7030A0"/>
                </a:solidFill>
                <a:latin typeface="Bookman Old Style" pitchFamily="18" charset="0"/>
              </a:rPr>
              <a:t>лат. Renatus Cartesius Картезій)       </a:t>
            </a:r>
          </a:p>
          <a:p>
            <a:pPr marL="0" indent="2506663" algn="just">
              <a:spcBef>
                <a:spcPct val="0"/>
              </a:spcBef>
              <a:buFont typeface="Arial" charset="0"/>
              <a:buNone/>
            </a:pPr>
            <a:r>
              <a:rPr lang="ru-RU" sz="2400" b="1" smtClean="0">
                <a:solidFill>
                  <a:srgbClr val="7030A0"/>
                </a:solidFill>
                <a:latin typeface="Bookman Old Style" pitchFamily="18" charset="0"/>
              </a:rPr>
              <a:t>французький математик, </a:t>
            </a:r>
            <a:r>
              <a:rPr lang="ru-RU" sz="2400" b="1" smtClean="0">
                <a:solidFill>
                  <a:srgbClr val="7030A0"/>
                </a:solidFill>
                <a:latin typeface="Arial" charset="0"/>
              </a:rPr>
              <a:t>  </a:t>
            </a:r>
          </a:p>
          <a:p>
            <a:pPr marL="0" indent="2506663" algn="just">
              <a:spcBef>
                <a:spcPct val="0"/>
              </a:spcBef>
              <a:buFont typeface="Arial" charset="0"/>
              <a:buNone/>
            </a:pPr>
            <a:r>
              <a:rPr lang="ru-RU" sz="2400" b="1" smtClean="0">
                <a:solidFill>
                  <a:srgbClr val="7030A0"/>
                </a:solidFill>
                <a:latin typeface="Bookman Old Style" pitchFamily="18" charset="0"/>
              </a:rPr>
              <a:t>філософ, фізик і фізіолог </a:t>
            </a:r>
            <a:r>
              <a:rPr lang="ru-RU" sz="2400" b="1" smtClean="0">
                <a:solidFill>
                  <a:srgbClr val="7030A0"/>
                </a:solidFill>
                <a:latin typeface="Arial" charset="0"/>
              </a:rPr>
              <a:t> </a:t>
            </a:r>
          </a:p>
          <a:p>
            <a:pPr marL="0" indent="2506663" algn="just">
              <a:spcBef>
                <a:spcPct val="0"/>
              </a:spcBef>
              <a:buFont typeface="Arial" charset="0"/>
              <a:buNone/>
            </a:pPr>
            <a:r>
              <a:rPr lang="ru-RU" sz="2400" b="1" smtClean="0">
                <a:solidFill>
                  <a:srgbClr val="7030A0"/>
                </a:solidFill>
                <a:latin typeface="Bookman Old Style" pitchFamily="18" charset="0"/>
              </a:rPr>
              <a:t>народився 31</a:t>
            </a:r>
            <a:r>
              <a:rPr lang="ru-RU" sz="2400" b="1" smtClean="0">
                <a:solidFill>
                  <a:srgbClr val="7030A0"/>
                </a:solidFill>
                <a:latin typeface="Arial" charset="0"/>
              </a:rPr>
              <a:t> </a:t>
            </a:r>
            <a:r>
              <a:rPr lang="ru-RU" sz="2400" b="1" smtClean="0">
                <a:solidFill>
                  <a:srgbClr val="7030A0"/>
                </a:solidFill>
                <a:latin typeface="Bookman Old Style" pitchFamily="18" charset="0"/>
              </a:rPr>
              <a:t>березня 1596 року в </a:t>
            </a:r>
            <a:r>
              <a:rPr lang="ru-RU" sz="2400" b="1" smtClean="0">
                <a:solidFill>
                  <a:srgbClr val="7030A0"/>
                </a:solidFill>
                <a:latin typeface="Arial" charset="0"/>
              </a:rPr>
              <a:t> </a:t>
            </a:r>
          </a:p>
          <a:p>
            <a:pPr marL="0" indent="2506663" algn="just">
              <a:spcBef>
                <a:spcPct val="0"/>
              </a:spcBef>
              <a:buFont typeface="Arial" charset="0"/>
              <a:buNone/>
            </a:pPr>
            <a:r>
              <a:rPr lang="ru-RU" sz="2400" b="1" smtClean="0">
                <a:solidFill>
                  <a:srgbClr val="7030A0"/>
                </a:solidFill>
                <a:latin typeface="Bookman Old Style" pitchFamily="18" charset="0"/>
              </a:rPr>
              <a:t>місті Лае у Франції. Його мати померла, коли  Декарту був 1 рік. Батько працював юристом і обіймав посади адвоката і судді, а згодом став радником парламенту Британії. Сім’я Декарта належала до класу старовинного збіднівшого дворянського роду. Рене з дитинства був слабкий здоров’ям, але відрізнявся допитливим розумом. У віці 8 років його направили осягати науки в замок Шатонеф.  </a:t>
            </a:r>
          </a:p>
        </p:txBody>
      </p:sp>
    </p:spTree>
  </p:cSld>
  <p:clrMapOvr>
    <a:masterClrMapping/>
  </p:clrMapOvr>
  <p:transition advClick="0" advTm="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571500"/>
            <a:ext cx="4268788" cy="42862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Rectangle 7"/>
          <p:cNvSpPr>
            <a:spLocks noGrp="1"/>
          </p:cNvSpPr>
          <p:nvPr>
            <p:ph type="title" idx="4294967295"/>
          </p:nvPr>
        </p:nvSpPr>
        <p:spPr>
          <a:xfrm>
            <a:off x="642938" y="0"/>
            <a:ext cx="8286750" cy="642938"/>
          </a:xfrm>
        </p:spPr>
        <p:txBody>
          <a:bodyPr/>
          <a:lstStyle/>
          <a:p>
            <a:pPr>
              <a:defRPr/>
            </a:pP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Біографія</a:t>
            </a:r>
            <a:endParaRPr lang="ru-RU" sz="3600" dirty="0" smtClean="0"/>
          </a:p>
        </p:txBody>
      </p:sp>
      <p:sp>
        <p:nvSpPr>
          <p:cNvPr id="4100" name="Rectangle 9"/>
          <p:cNvSpPr>
            <a:spLocks noGrp="1"/>
          </p:cNvSpPr>
          <p:nvPr>
            <p:ph type="body" sz="half" idx="4294967295"/>
          </p:nvPr>
        </p:nvSpPr>
        <p:spPr>
          <a:xfrm>
            <a:off x="571500" y="4786313"/>
            <a:ext cx="8572500" cy="1857375"/>
          </a:xfrm>
        </p:spPr>
        <p:txBody>
          <a:bodyPr/>
          <a:lstStyle/>
          <a:p>
            <a:pPr marL="0" indent="0" algn="just">
              <a:lnSpc>
                <a:spcPct val="85000"/>
              </a:lnSpc>
              <a:spcBef>
                <a:spcPct val="0"/>
              </a:spcBef>
              <a:buFont typeface="Arial" charset="0"/>
              <a:buNone/>
            </a:pPr>
            <a:r>
              <a:rPr lang="uk-UA" altLang="ru-RU" sz="3600" smtClean="0"/>
              <a:t>   </a:t>
            </a:r>
            <a:r>
              <a:rPr lang="uk-UA" altLang="ru-RU" sz="2400" b="1" smtClean="0">
                <a:solidFill>
                  <a:srgbClr val="7030A0"/>
                </a:solidFill>
                <a:latin typeface="Bookman Old Style" pitchFamily="18" charset="0"/>
              </a:rPr>
              <a:t>З 1606 р. Декарт навчався у релігіозному коледжі Ла Флеш, найкращому навчальному закладі Франції. У 1612 році вступив до університету, де деякий час вивчав право в Пуатьє, а потім виїхав до Парижу, де жив кілька років.</a:t>
            </a:r>
            <a:endParaRPr lang="ru-RU" altLang="ru-RU" sz="3600" b="1" smtClean="0">
              <a:solidFill>
                <a:srgbClr val="7030A0"/>
              </a:solidFill>
              <a:latin typeface="Bookman Old Style" pitchFamily="18" charset="0"/>
            </a:endParaRPr>
          </a:p>
        </p:txBody>
      </p:sp>
      <p:pic>
        <p:nvPicPr>
          <p:cNvPr id="4101" name="Picture 11"/>
          <p:cNvPicPr>
            <a:picLocks noChangeAspect="1" noChangeArrowheads="1"/>
          </p:cNvPicPr>
          <p:nvPr/>
        </p:nvPicPr>
        <p:blipFill>
          <a:blip r:embed="rId4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88"/>
          <a:stretch>
            <a:fillRect/>
          </a:stretch>
        </p:blipFill>
        <p:spPr bwMode="auto">
          <a:xfrm>
            <a:off x="5857875" y="642938"/>
            <a:ext cx="2630488" cy="41433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410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1"/>
          <p:cNvSpPr>
            <a:spLocks noChangeArrowheads="1"/>
          </p:cNvSpPr>
          <p:nvPr/>
        </p:nvSpPr>
        <p:spPr bwMode="auto">
          <a:xfrm>
            <a:off x="2714625" y="571500"/>
            <a:ext cx="6429375" cy="554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/>
              <a:t/>
            </a:r>
            <a:br>
              <a:rPr lang="ru-RU" altLang="ru-RU"/>
            </a:b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  <a:t>1617 рік - поступив на військову  </a:t>
            </a:r>
          </a:p>
          <a:p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  <a:t>         службу.</a:t>
            </a:r>
            <a:b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</a:b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  <a:t>1620 рік - учасник битви за Прагу.</a:t>
            </a:r>
            <a:b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</a:b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  <a:t>1627 рік - учасник осади Ла-Рошель.</a:t>
            </a:r>
            <a:b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</a:b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  <a:t>1628 рік - переїхав до  Голандії.</a:t>
            </a:r>
            <a:b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</a:b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  <a:t>1634 рік - напив першу книгу «Мир».</a:t>
            </a:r>
            <a:b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</a:b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  <a:t>1635 рік - на світ з</a:t>
            </a:r>
            <a:r>
              <a:rPr lang="uk-UA" altLang="ru-RU" sz="2400" b="1">
                <a:solidFill>
                  <a:srgbClr val="7030A0"/>
                </a:solidFill>
                <a:latin typeface="Bookman Old Style" pitchFamily="18" charset="0"/>
              </a:rPr>
              <a:t>’</a:t>
            </a: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  <a:t>явилася донька    </a:t>
            </a:r>
          </a:p>
          <a:p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  <a:t>         Франсіна.</a:t>
            </a:r>
            <a:b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</a:b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  <a:t>1640 рік - захворіла та померла   </a:t>
            </a:r>
          </a:p>
          <a:p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  <a:t>         донька.</a:t>
            </a:r>
            <a:b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</a:b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  <a:t>1642 рік - був проклятий  </a:t>
            </a:r>
          </a:p>
          <a:p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  <a:t>         голандським духовенством.</a:t>
            </a:r>
            <a:b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</a:b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  <a:t>1649 рік - переїхав до Стокгольму.</a:t>
            </a:r>
            <a:r>
              <a:rPr lang="ru-RU" altLang="ru-RU" sz="2400">
                <a:solidFill>
                  <a:srgbClr val="7030A0"/>
                </a:solidFill>
                <a:latin typeface="Bookman Old Style" pitchFamily="18" charset="0"/>
              </a:rPr>
              <a:t/>
            </a:r>
            <a:br>
              <a:rPr lang="ru-RU" altLang="ru-RU" sz="2400">
                <a:solidFill>
                  <a:srgbClr val="7030A0"/>
                </a:solidFill>
                <a:latin typeface="Bookman Old Style" pitchFamily="18" charset="0"/>
              </a:rPr>
            </a:br>
            <a:endParaRPr lang="ru-RU" altLang="ru-RU" sz="240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57563" y="0"/>
            <a:ext cx="2370137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Біографія</a:t>
            </a:r>
            <a:endParaRPr lang="ru-RU" sz="2400" dirty="0"/>
          </a:p>
        </p:txBody>
      </p:sp>
      <p:pic>
        <p:nvPicPr>
          <p:cNvPr id="512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214438"/>
            <a:ext cx="2143125" cy="307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5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857250"/>
            <a:ext cx="4357688" cy="563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8"/>
          <p:cNvSpPr>
            <a:spLocks noGrp="1"/>
          </p:cNvSpPr>
          <p:nvPr>
            <p:ph type="body" sz="half" idx="4294967295"/>
          </p:nvPr>
        </p:nvSpPr>
        <p:spPr>
          <a:xfrm>
            <a:off x="4572000" y="500063"/>
            <a:ext cx="4572000" cy="614362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uk-UA" altLang="ru-RU" sz="2400" smtClean="0">
                <a:solidFill>
                  <a:srgbClr val="7030A0"/>
                </a:solidFill>
                <a:latin typeface="Bookman Old Style" pitchFamily="18" charset="0"/>
              </a:rPr>
              <a:t>    </a:t>
            </a:r>
            <a:r>
              <a:rPr lang="uk-UA" altLang="ru-RU" sz="2400" b="1" smtClean="0">
                <a:solidFill>
                  <a:srgbClr val="7030A0"/>
                </a:solidFill>
                <a:latin typeface="Bookman Old Style" pitchFamily="18" charset="0"/>
              </a:rPr>
              <a:t>У 1649 р. за запро-шенням швецької королеви Христини Декарт відправився до Швеції. Вона вставала о 5 ранку і вченому доводилося читати їй лекції. Після сніданку Декарт змушений був спілкуватися з нею про філософію. Невдовзі Декарт захворів на запалення легень і помер, не витримавши холодного клімату і режиму роботи, встано-вленого королевою.</a:t>
            </a:r>
            <a:endParaRPr lang="ru-RU" altLang="ru-RU" sz="2400" b="1" smtClean="0">
              <a:solidFill>
                <a:srgbClr val="7030A0"/>
              </a:solidFill>
              <a:latin typeface="Bookman Old Style" pitchFamily="18" charset="0"/>
            </a:endParaRPr>
          </a:p>
          <a:p>
            <a:endParaRPr lang="uk-UA" altLang="ru-RU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3143250" y="0"/>
            <a:ext cx="2370138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Біографія</a:t>
            </a:r>
            <a:endParaRPr lang="ru-RU" sz="3200" dirty="0"/>
          </a:p>
        </p:txBody>
      </p:sp>
    </p:spTree>
  </p:cSld>
  <p:clrMapOvr>
    <a:masterClrMapping/>
  </p:clrMapOvr>
  <p:transition advClick="0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71500"/>
            <a:ext cx="2500313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2" name="Rectangle 5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571500"/>
          </a:xfrm>
        </p:spPr>
        <p:txBody>
          <a:bodyPr/>
          <a:lstStyle/>
          <a:p>
            <a:pPr>
              <a:defRPr/>
            </a:pP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Важливі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досягнення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Декарта</a:t>
            </a:r>
            <a:endParaRPr lang="ru-RU" sz="3600" b="1" dirty="0" smtClean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7172" name="Rectangle 6"/>
          <p:cNvSpPr>
            <a:spLocks noGrp="1"/>
          </p:cNvSpPr>
          <p:nvPr>
            <p:ph type="body" idx="1"/>
          </p:nvPr>
        </p:nvSpPr>
        <p:spPr>
          <a:xfrm>
            <a:off x="684213" y="642938"/>
            <a:ext cx="8245475" cy="5738812"/>
          </a:xfrm>
        </p:spPr>
        <p:txBody>
          <a:bodyPr/>
          <a:lstStyle/>
          <a:p>
            <a:pPr marL="2427288" indent="-2427288">
              <a:lnSpc>
                <a:spcPct val="90000"/>
              </a:lnSpc>
              <a:buFont typeface="Arial" charset="0"/>
              <a:buNone/>
            </a:pPr>
            <a:r>
              <a:rPr lang="uk-UA" sz="2400" smtClean="0">
                <a:solidFill>
                  <a:srgbClr val="7030A0"/>
                </a:solidFill>
                <a:latin typeface="Bookman Old Style" pitchFamily="18" charset="0"/>
              </a:rPr>
              <a:t>                         </a:t>
            </a:r>
            <a:r>
              <a:rPr lang="uk-UA" sz="2400" b="1" smtClean="0">
                <a:solidFill>
                  <a:srgbClr val="7030A0"/>
                </a:solidFill>
                <a:latin typeface="Bookman Old Style" pitchFamily="18" charset="0"/>
              </a:rPr>
              <a:t>Його вкладом у розвиток і становлення математики і фізики, фізіології є:</a:t>
            </a:r>
          </a:p>
          <a:p>
            <a:pPr marL="2427288" indent="-2427288">
              <a:lnSpc>
                <a:spcPct val="90000"/>
              </a:lnSpc>
              <a:buFontTx/>
              <a:buChar char="-"/>
            </a:pPr>
            <a:r>
              <a:rPr lang="uk-UA" sz="2400" b="1" smtClean="0">
                <a:solidFill>
                  <a:srgbClr val="7030A0"/>
                </a:solidFill>
                <a:latin typeface="Bookman Old Style" pitchFamily="18" charset="0"/>
              </a:rPr>
              <a:t>-введення буквенних символів, позначених останніми</a:t>
            </a:r>
          </a:p>
          <a:p>
            <a:pPr marL="2427288" indent="-2427288">
              <a:lnSpc>
                <a:spcPct val="90000"/>
              </a:lnSpc>
              <a:buFontTx/>
              <a:buChar char="-"/>
            </a:pPr>
            <a:r>
              <a:rPr lang="uk-UA" sz="2400" b="1" smtClean="0">
                <a:solidFill>
                  <a:srgbClr val="7030A0"/>
                </a:solidFill>
                <a:latin typeface="Bookman Old Style" pitchFamily="18" charset="0"/>
              </a:rPr>
              <a:t>буквами латинського </a:t>
            </a:r>
          </a:p>
          <a:p>
            <a:pPr marL="2427288" indent="-2427288">
              <a:lnSpc>
                <a:spcPct val="90000"/>
              </a:lnSpc>
              <a:buFontTx/>
              <a:buChar char="-"/>
            </a:pPr>
            <a:r>
              <a:rPr lang="uk-UA" sz="2400" b="1" smtClean="0">
                <a:solidFill>
                  <a:srgbClr val="7030A0"/>
                </a:solidFill>
                <a:latin typeface="Bookman Old Style" pitchFamily="18" charset="0"/>
              </a:rPr>
              <a:t>алфавіту змінних </a:t>
            </a:r>
          </a:p>
          <a:p>
            <a:pPr marL="2427288" indent="-2427288">
              <a:lnSpc>
                <a:spcPct val="90000"/>
              </a:lnSpc>
              <a:buFontTx/>
              <a:buChar char="-"/>
            </a:pPr>
            <a:r>
              <a:rPr lang="uk-UA" sz="2400" b="1" smtClean="0">
                <a:solidFill>
                  <a:srgbClr val="7030A0"/>
                </a:solidFill>
                <a:latin typeface="Bookman Old Style" pitchFamily="18" charset="0"/>
              </a:rPr>
              <a:t>величин (</a:t>
            </a:r>
            <a:r>
              <a:rPr lang="en-US" sz="2400" b="1" smtClean="0">
                <a:solidFill>
                  <a:srgbClr val="7030A0"/>
                </a:solidFill>
                <a:latin typeface="Bookman Old Style" pitchFamily="18" charset="0"/>
              </a:rPr>
              <a:t>x, y, z</a:t>
            </a:r>
            <a:r>
              <a:rPr lang="uk-UA" sz="2400" b="1" smtClean="0">
                <a:solidFill>
                  <a:srgbClr val="7030A0"/>
                </a:solidFill>
                <a:latin typeface="Bookman Old Style" pitchFamily="18" charset="0"/>
              </a:rPr>
              <a:t>);</a:t>
            </a:r>
          </a:p>
          <a:p>
            <a:pPr marL="2427288" indent="-2427288">
              <a:lnSpc>
                <a:spcPct val="90000"/>
              </a:lnSpc>
              <a:buFontTx/>
              <a:buChar char="-"/>
            </a:pPr>
            <a:r>
              <a:rPr lang="uk-UA" sz="2400" b="1" smtClean="0">
                <a:solidFill>
                  <a:srgbClr val="7030A0"/>
                </a:solidFill>
                <a:latin typeface="Bookman Old Style" pitchFamily="18" charset="0"/>
              </a:rPr>
              <a:t>-</a:t>
            </a:r>
            <a:r>
              <a:rPr lang="en-US" sz="2400" b="1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sz="2400" b="1" smtClean="0">
                <a:solidFill>
                  <a:srgbClr val="7030A0"/>
                </a:solidFill>
                <a:latin typeface="Bookman Old Style" pitchFamily="18" charset="0"/>
              </a:rPr>
              <a:t>введення сучасного</a:t>
            </a:r>
          </a:p>
          <a:p>
            <a:pPr marL="2427288" indent="-2427288">
              <a:lnSpc>
                <a:spcPct val="90000"/>
              </a:lnSpc>
              <a:buFontTx/>
              <a:buChar char="-"/>
            </a:pPr>
            <a:r>
              <a:rPr lang="ru-RU" sz="2400" b="1" smtClean="0">
                <a:solidFill>
                  <a:srgbClr val="7030A0"/>
                </a:solidFill>
                <a:latin typeface="Bookman Old Style" pitchFamily="18" charset="0"/>
              </a:rPr>
              <a:t>позначення степенів; </a:t>
            </a:r>
          </a:p>
          <a:p>
            <a:pPr marL="2427288" indent="-2427288">
              <a:lnSpc>
                <a:spcPct val="90000"/>
              </a:lnSpc>
              <a:buFontTx/>
              <a:buNone/>
            </a:pPr>
            <a:r>
              <a:rPr lang="ru-RU" sz="2400" b="1" smtClean="0">
                <a:solidFill>
                  <a:srgbClr val="7030A0"/>
                </a:solidFill>
                <a:latin typeface="Arial" charset="0"/>
              </a:rPr>
              <a:t>- </a:t>
            </a:r>
            <a:r>
              <a:rPr lang="ru-RU" sz="2400" b="1" smtClean="0">
                <a:solidFill>
                  <a:srgbClr val="7030A0"/>
                </a:solidFill>
                <a:latin typeface="Bookman Old Style" pitchFamily="18" charset="0"/>
              </a:rPr>
              <a:t>поклав основи теорії рівняння;</a:t>
            </a:r>
          </a:p>
          <a:p>
            <a:pPr marL="2427288" indent="-2427288">
              <a:lnSpc>
                <a:spcPct val="90000"/>
              </a:lnSpc>
              <a:buFontTx/>
              <a:buNone/>
            </a:pPr>
            <a:r>
              <a:rPr lang="ru-RU" sz="2400" b="1" smtClean="0">
                <a:solidFill>
                  <a:srgbClr val="7030A0"/>
                </a:solidFill>
                <a:latin typeface="Arial" charset="0"/>
              </a:rPr>
              <a:t>- </a:t>
            </a:r>
            <a:r>
              <a:rPr lang="ru-RU" sz="2400" b="1" smtClean="0">
                <a:solidFill>
                  <a:srgbClr val="7030A0"/>
                </a:solidFill>
                <a:latin typeface="Bookman Old Style" pitchFamily="18" charset="0"/>
              </a:rPr>
              <a:t>ввів закон сили, чітко</a:t>
            </a:r>
            <a:endParaRPr lang="ru-RU" sz="2400" b="1" smtClean="0">
              <a:solidFill>
                <a:srgbClr val="7030A0"/>
              </a:solidFill>
              <a:latin typeface="Arial" charset="0"/>
            </a:endParaRPr>
          </a:p>
          <a:p>
            <a:pPr marL="2427288" indent="-2427288">
              <a:lnSpc>
                <a:spcPct val="90000"/>
              </a:lnSpc>
              <a:buFontTx/>
              <a:buNone/>
            </a:pPr>
            <a:r>
              <a:rPr lang="ru-RU" sz="2400" b="1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sz="2400" b="1" smtClean="0">
                <a:solidFill>
                  <a:srgbClr val="7030A0"/>
                </a:solidFill>
                <a:latin typeface="Arial" charset="0"/>
              </a:rPr>
              <a:t> </a:t>
            </a:r>
            <a:r>
              <a:rPr lang="ru-RU" sz="2400" b="1" smtClean="0">
                <a:solidFill>
                  <a:srgbClr val="7030A0"/>
                </a:solidFill>
                <a:latin typeface="Bookman Old Style" pitchFamily="18" charset="0"/>
              </a:rPr>
              <a:t>сформулював закон</a:t>
            </a:r>
            <a:r>
              <a:rPr lang="ru-RU" sz="2400" b="1" smtClean="0">
                <a:solidFill>
                  <a:srgbClr val="7030A0"/>
                </a:solidFill>
                <a:latin typeface="Arial" charset="0"/>
              </a:rPr>
              <a:t> </a:t>
            </a:r>
            <a:r>
              <a:rPr lang="ru-RU" sz="2400" b="1" smtClean="0">
                <a:solidFill>
                  <a:srgbClr val="7030A0"/>
                </a:solidFill>
                <a:latin typeface="Bookman Old Style" pitchFamily="18" charset="0"/>
              </a:rPr>
              <a:t>інерції,</a:t>
            </a:r>
          </a:p>
          <a:p>
            <a:pPr marL="2427288" indent="-2427288">
              <a:lnSpc>
                <a:spcPct val="90000"/>
              </a:lnSpc>
              <a:buFontTx/>
              <a:buNone/>
            </a:pPr>
            <a:r>
              <a:rPr lang="ru-RU" sz="2400" b="1" smtClean="0">
                <a:solidFill>
                  <a:srgbClr val="7030A0"/>
                </a:solidFill>
                <a:latin typeface="Arial" charset="0"/>
              </a:rPr>
              <a:t>-</a:t>
            </a:r>
            <a:r>
              <a:rPr lang="ru-RU" sz="2400" b="1" smtClean="0">
                <a:solidFill>
                  <a:srgbClr val="7030A0"/>
                </a:solidFill>
                <a:latin typeface="Bookman Old Style" pitchFamily="18" charset="0"/>
              </a:rPr>
              <a:t> поклав початок оптиці, як науці; </a:t>
            </a:r>
          </a:p>
          <a:p>
            <a:pPr marL="2427288" indent="-2427288">
              <a:lnSpc>
                <a:spcPct val="90000"/>
              </a:lnSpc>
              <a:buFontTx/>
              <a:buNone/>
            </a:pPr>
            <a:r>
              <a:rPr lang="ru-RU" sz="2400" b="1" smtClean="0">
                <a:solidFill>
                  <a:srgbClr val="7030A0"/>
                </a:solidFill>
                <a:latin typeface="Arial" charset="0"/>
              </a:rPr>
              <a:t>- </a:t>
            </a:r>
            <a:r>
              <a:rPr lang="ru-RU" sz="2400" b="1" smtClean="0">
                <a:solidFill>
                  <a:srgbClr val="7030A0"/>
                </a:solidFill>
                <a:latin typeface="Bookman Old Style" pitchFamily="18" charset="0"/>
              </a:rPr>
              <a:t>відкрив поняття про рефлекс і</a:t>
            </a:r>
            <a:r>
              <a:rPr lang="ru-RU" sz="2400" b="1" smtClean="0">
                <a:solidFill>
                  <a:srgbClr val="7030A0"/>
                </a:solidFill>
                <a:latin typeface="Arial" charset="0"/>
              </a:rPr>
              <a:t> </a:t>
            </a:r>
          </a:p>
          <a:p>
            <a:pPr marL="2427288" indent="-2427288">
              <a:lnSpc>
                <a:spcPct val="90000"/>
              </a:lnSpc>
              <a:buFontTx/>
              <a:buNone/>
            </a:pPr>
            <a:r>
              <a:rPr lang="ru-RU" sz="2400" b="1" smtClean="0">
                <a:solidFill>
                  <a:srgbClr val="7030A0"/>
                </a:solidFill>
                <a:latin typeface="Arial" charset="0"/>
              </a:rPr>
              <a:t>  </a:t>
            </a:r>
            <a:r>
              <a:rPr lang="ru-RU" sz="2400" b="1" smtClean="0">
                <a:solidFill>
                  <a:srgbClr val="7030A0"/>
                </a:solidFill>
                <a:latin typeface="Bookman Old Style" pitchFamily="18" charset="0"/>
              </a:rPr>
              <a:t>принцип рефлекторної діяльності</a:t>
            </a:r>
            <a:r>
              <a:rPr lang="ru-RU" sz="2400" smtClean="0">
                <a:solidFill>
                  <a:srgbClr val="7030A0"/>
                </a:solidFill>
                <a:latin typeface="Bookman Old Style" pitchFamily="18" charset="0"/>
              </a:rPr>
              <a:t>.</a:t>
            </a:r>
          </a:p>
        </p:txBody>
      </p:sp>
      <p:pic>
        <p:nvPicPr>
          <p:cNvPr id="717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600" y="4221163"/>
            <a:ext cx="2184400" cy="263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5950" y="2143125"/>
            <a:ext cx="2195513" cy="207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15656">
            <a:off x="6405563" y="2667000"/>
            <a:ext cx="1447800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85825">
            <a:off x="6640513" y="4840288"/>
            <a:ext cx="1169987" cy="187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3929">
            <a:off x="7561263" y="2557463"/>
            <a:ext cx="1358900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72726">
            <a:off x="7596188" y="4857750"/>
            <a:ext cx="123825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Rectangle 8"/>
          <p:cNvSpPr>
            <a:spLocks noGrp="1"/>
          </p:cNvSpPr>
          <p:nvPr>
            <p:ph type="title" idx="4294967295"/>
          </p:nvPr>
        </p:nvSpPr>
        <p:spPr>
          <a:xfrm>
            <a:off x="642938" y="0"/>
            <a:ext cx="8501062" cy="671513"/>
          </a:xfrm>
        </p:spPr>
        <p:txBody>
          <a:bodyPr/>
          <a:lstStyle/>
          <a:p>
            <a:pPr algn="l">
              <a:defRPr/>
            </a:pPr>
            <a:r>
              <a:rPr lang="ru-RU" sz="3200" b="1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  </a:t>
            </a:r>
            <a:r>
              <a:rPr lang="ru-RU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Наукові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</a:t>
            </a:r>
            <a:r>
              <a:rPr lang="ru-RU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праці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Декарта</a:t>
            </a:r>
            <a:endParaRPr lang="ru-RU" sz="3200" b="1" dirty="0" smtClean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8199" name="Rectangle 10"/>
          <p:cNvSpPr>
            <a:spLocks noGrp="1"/>
          </p:cNvSpPr>
          <p:nvPr>
            <p:ph type="body" idx="4294967295"/>
          </p:nvPr>
        </p:nvSpPr>
        <p:spPr>
          <a:xfrm>
            <a:off x="539750" y="549275"/>
            <a:ext cx="7127875" cy="6308725"/>
          </a:xfrm>
          <a:ln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marL="0" indent="-441325">
              <a:lnSpc>
                <a:spcPct val="95000"/>
              </a:lnSpc>
              <a:spcBef>
                <a:spcPts val="0"/>
              </a:spcBef>
              <a:buFont typeface="Arial" charset="0"/>
              <a:buAutoNum type="arabicPeriod"/>
              <a:defRPr/>
            </a:pPr>
            <a:r>
              <a:rPr lang="uk-UA" alt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1634 р.- робота “Мир”, де </a:t>
            </a:r>
            <a:r>
              <a:rPr lang="uk-UA" alt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ви-</a:t>
            </a:r>
            <a:endParaRPr lang="uk-UA" altLang="ru-RU" sz="2400" b="1" dirty="0" smtClean="0">
              <a:solidFill>
                <a:srgbClr val="7030A0"/>
              </a:solidFill>
              <a:latin typeface="Bookman Old Style" pitchFamily="18" charset="0"/>
            </a:endParaRPr>
          </a:p>
          <a:p>
            <a:pPr marL="0" indent="0">
              <a:lnSpc>
                <a:spcPct val="95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uk-UA" alt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клав ідеї виникнення Всесвіту.</a:t>
            </a:r>
          </a:p>
          <a:p>
            <a:pPr marL="0" indent="-441325">
              <a:lnSpc>
                <a:spcPct val="95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ru-RU" alt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2. </a:t>
            </a:r>
            <a:r>
              <a:rPr lang="uk-UA" alt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1637 р.- робота “Геометрія”,</a:t>
            </a:r>
          </a:p>
          <a:p>
            <a:pPr marL="0" indent="-441325">
              <a:lnSpc>
                <a:spcPct val="95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uk-UA" alt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де розглядає геометрію  за </a:t>
            </a:r>
            <a:r>
              <a:rPr lang="uk-UA" alt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допо-</a:t>
            </a:r>
            <a:endParaRPr lang="uk-UA" altLang="ru-RU" sz="2400" b="1" dirty="0" smtClean="0">
              <a:solidFill>
                <a:srgbClr val="7030A0"/>
              </a:solidFill>
              <a:latin typeface="Bookman Old Style" pitchFamily="18" charset="0"/>
            </a:endParaRPr>
          </a:p>
          <a:p>
            <a:pPr marL="0" indent="-441325">
              <a:lnSpc>
                <a:spcPct val="95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uk-UA" alt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могою</a:t>
            </a:r>
            <a:r>
              <a:rPr lang="uk-UA" alt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 алгебраїчного методу </a:t>
            </a:r>
            <a:r>
              <a:rPr lang="uk-UA" alt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коор-</a:t>
            </a:r>
            <a:endParaRPr lang="uk-UA" altLang="ru-RU" sz="2400" b="1" dirty="0" smtClean="0">
              <a:solidFill>
                <a:srgbClr val="7030A0"/>
              </a:solidFill>
              <a:latin typeface="Bookman Old Style" pitchFamily="18" charset="0"/>
            </a:endParaRPr>
          </a:p>
          <a:p>
            <a:pPr marL="0" indent="-441325">
              <a:lnSpc>
                <a:spcPct val="95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uk-UA" alt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динат</a:t>
            </a:r>
            <a:r>
              <a:rPr lang="uk-UA" alt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.</a:t>
            </a:r>
          </a:p>
          <a:p>
            <a:pPr marL="0" indent="-441325">
              <a:lnSpc>
                <a:spcPct val="95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uk-UA" alt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3. 1637 р.- робота “</a:t>
            </a:r>
            <a:r>
              <a:rPr lang="uk-UA" alt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Рассуждение</a:t>
            </a:r>
            <a:r>
              <a:rPr lang="uk-UA" alt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 о </a:t>
            </a:r>
            <a:r>
              <a:rPr lang="uk-UA" alt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методе</a:t>
            </a:r>
            <a:r>
              <a:rPr lang="uk-UA" alt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”, де сформулював </a:t>
            </a:r>
            <a:r>
              <a:rPr lang="uk-UA" alt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осно-</a:t>
            </a:r>
            <a:endParaRPr lang="uk-UA" altLang="ru-RU" sz="2400" b="1" dirty="0" smtClean="0">
              <a:solidFill>
                <a:srgbClr val="7030A0"/>
              </a:solidFill>
              <a:latin typeface="Bookman Old Style" pitchFamily="18" charset="0"/>
            </a:endParaRPr>
          </a:p>
          <a:p>
            <a:pPr marL="0" indent="-441325">
              <a:lnSpc>
                <a:spcPct val="95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uk-UA" alt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вні</a:t>
            </a:r>
            <a:r>
              <a:rPr lang="uk-UA" alt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 положення філософії.</a:t>
            </a:r>
          </a:p>
          <a:p>
            <a:pPr marL="0" indent="-441325">
              <a:lnSpc>
                <a:spcPct val="95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uk-UA" alt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4. 1637 р. – робота “Діоптрика”, </a:t>
            </a:r>
            <a:r>
              <a:rPr lang="ru-RU" sz="2400" b="1" dirty="0">
                <a:solidFill>
                  <a:srgbClr val="7030A0"/>
                </a:solidFill>
                <a:latin typeface="Bookman Old Style" pitchFamily="18" charset="0"/>
              </a:rPr>
              <a:t>де </a:t>
            </a:r>
            <a:r>
              <a:rPr lang="ru-RU" sz="2400" b="1" dirty="0" err="1">
                <a:solidFill>
                  <a:srgbClr val="7030A0"/>
                </a:solidFill>
                <a:latin typeface="Bookman Old Style" pitchFamily="18" charset="0"/>
              </a:rPr>
              <a:t>містилися</a:t>
            </a:r>
            <a:r>
              <a:rPr lang="ru-RU" sz="2400" b="1" dirty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Bookman Old Style" pitchFamily="18" charset="0"/>
              </a:rPr>
              <a:t>закони</a:t>
            </a:r>
            <a:r>
              <a:rPr lang="ru-RU" sz="2400" b="1" dirty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Bookman Old Style" pitchFamily="18" charset="0"/>
              </a:rPr>
              <a:t>поширення</a:t>
            </a:r>
            <a:r>
              <a:rPr lang="ru-RU" sz="2400" b="1" dirty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Bookman Old Style" pitchFamily="18" charset="0"/>
              </a:rPr>
              <a:t>світла</a:t>
            </a:r>
            <a:r>
              <a:rPr lang="ru-RU" sz="2400" b="1" dirty="0">
                <a:solidFill>
                  <a:srgbClr val="7030A0"/>
                </a:solidFill>
                <a:latin typeface="Bookman Old Style" pitchFamily="18" charset="0"/>
              </a:rPr>
              <a:t>, </a:t>
            </a:r>
            <a:r>
              <a:rPr lang="ru-RU" sz="2400" b="1" dirty="0" err="1">
                <a:solidFill>
                  <a:srgbClr val="7030A0"/>
                </a:solidFill>
                <a:latin typeface="Bookman Old Style" pitchFamily="18" charset="0"/>
              </a:rPr>
              <a:t>відбивання</a:t>
            </a:r>
            <a:r>
              <a:rPr lang="ru-RU" sz="2400" b="1" dirty="0">
                <a:solidFill>
                  <a:srgbClr val="7030A0"/>
                </a:solidFill>
                <a:latin typeface="Bookman Old Style" pitchFamily="18" charset="0"/>
              </a:rPr>
              <a:t> та </a:t>
            </a:r>
            <a:r>
              <a:rPr 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заломлення</a:t>
            </a:r>
            <a:r>
              <a:rPr 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, </a:t>
            </a:r>
            <a:r>
              <a:rPr 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ідея</a:t>
            </a:r>
            <a:r>
              <a:rPr 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</a:p>
          <a:p>
            <a:pPr marL="0" indent="-441325">
              <a:lnSpc>
                <a:spcPct val="95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ефіру</a:t>
            </a:r>
            <a:r>
              <a:rPr lang="ru-RU" sz="2400" b="1" dirty="0">
                <a:solidFill>
                  <a:srgbClr val="7030A0"/>
                </a:solidFill>
                <a:latin typeface="Bookman Old Style" pitchFamily="18" charset="0"/>
              </a:rPr>
              <a:t> як </a:t>
            </a:r>
            <a:r>
              <a:rPr lang="ru-RU" sz="2400" b="1" dirty="0" err="1">
                <a:solidFill>
                  <a:srgbClr val="7030A0"/>
                </a:solidFill>
                <a:latin typeface="Bookman Old Style" pitchFamily="18" charset="0"/>
              </a:rPr>
              <a:t>переносника</a:t>
            </a:r>
            <a:r>
              <a:rPr lang="ru-RU" sz="2400" b="1" dirty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Bookman Old Style" pitchFamily="18" charset="0"/>
              </a:rPr>
              <a:t>світла</a:t>
            </a:r>
            <a:r>
              <a:rPr lang="ru-RU" sz="2400" b="1" dirty="0">
                <a:solidFill>
                  <a:srgbClr val="7030A0"/>
                </a:solidFill>
                <a:latin typeface="Bookman Old Style" pitchFamily="18" charset="0"/>
              </a:rPr>
              <a:t>, </a:t>
            </a:r>
            <a:endParaRPr lang="ru-RU" sz="2400" b="1" dirty="0" smtClean="0">
              <a:solidFill>
                <a:srgbClr val="7030A0"/>
              </a:solidFill>
              <a:latin typeface="Bookman Old Style" pitchFamily="18" charset="0"/>
            </a:endParaRPr>
          </a:p>
          <a:p>
            <a:pPr marL="0" indent="-441325">
              <a:lnSpc>
                <a:spcPct val="95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пояснення</a:t>
            </a:r>
            <a:r>
              <a:rPr 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райдуги</a:t>
            </a:r>
            <a:r>
              <a:rPr lang="ru-RU" alt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.</a:t>
            </a:r>
            <a:endParaRPr lang="uk-UA" altLang="ru-RU" sz="2400" b="1" dirty="0" smtClean="0">
              <a:solidFill>
                <a:srgbClr val="7030A0"/>
              </a:solidFill>
              <a:latin typeface="Bookman Old Style" pitchFamily="18" charset="0"/>
            </a:endParaRPr>
          </a:p>
          <a:p>
            <a:pPr marL="0" indent="-441325">
              <a:lnSpc>
                <a:spcPct val="95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uk-UA" alt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5. 1644 р. – робота “Начало </a:t>
            </a:r>
            <a:r>
              <a:rPr lang="uk-UA" alt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філосо-</a:t>
            </a:r>
            <a:endParaRPr lang="uk-UA" altLang="ru-RU" sz="2400" b="1" dirty="0" smtClean="0">
              <a:solidFill>
                <a:srgbClr val="7030A0"/>
              </a:solidFill>
              <a:latin typeface="Bookman Old Style" pitchFamily="18" charset="0"/>
            </a:endParaRPr>
          </a:p>
          <a:p>
            <a:pPr marL="0" indent="-441325">
              <a:lnSpc>
                <a:spcPct val="95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uk-UA" alt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фії</a:t>
            </a:r>
            <a:r>
              <a:rPr lang="uk-UA" alt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”, де йшлося про закон інерції.</a:t>
            </a:r>
          </a:p>
          <a:p>
            <a:pPr marL="0" indent="-441325">
              <a:lnSpc>
                <a:spcPct val="95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uk-UA" alt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6. 1647 р. – робота “Первоначало”, де виклав опис людського тіла.</a:t>
            </a:r>
          </a:p>
          <a:p>
            <a:pPr marL="0" indent="0">
              <a:buFont typeface="Arial" charset="0"/>
              <a:buNone/>
              <a:defRPr/>
            </a:pPr>
            <a:endParaRPr lang="ru-RU" altLang="ru-RU" sz="2000" dirty="0" smtClean="0">
              <a:latin typeface="Bookman Old Style" pitchFamily="18" charset="0"/>
            </a:endParaRPr>
          </a:p>
        </p:txBody>
      </p:sp>
      <p:pic>
        <p:nvPicPr>
          <p:cNvPr id="8200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5766">
            <a:off x="7789863" y="569913"/>
            <a:ext cx="1428750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93027">
            <a:off x="6227763" y="836613"/>
            <a:ext cx="1381125" cy="20478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0"/>
            <a:ext cx="121602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5000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ChangeArrowheads="1"/>
          </p:cNvSpPr>
          <p:nvPr/>
        </p:nvSpPr>
        <p:spPr bwMode="auto">
          <a:xfrm>
            <a:off x="468313" y="920750"/>
            <a:ext cx="8567737" cy="574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just" eaLnBrk="0" hangingPunct="0">
              <a:lnSpc>
                <a:spcPct val="85000"/>
              </a:lnSpc>
              <a:buFontTx/>
              <a:buChar char="•"/>
              <a:tabLst>
                <a:tab pos="457200" algn="l"/>
              </a:tabLst>
            </a:pPr>
            <a:r>
              <a:rPr lang="ru-RU" altLang="ru-RU" sz="2400">
                <a:solidFill>
                  <a:srgbClr val="7030A0"/>
                </a:solidFill>
                <a:latin typeface="Bookman Old Style" pitchFamily="18" charset="0"/>
                <a:cs typeface="Arial" charset="0"/>
              </a:rPr>
              <a:t>  </a:t>
            </a: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ea typeface="Times New Roman" pitchFamily="18" charset="0"/>
                <a:cs typeface="Arial" charset="0"/>
              </a:rPr>
              <a:t>Мыслю, следовательно, существую.</a:t>
            </a:r>
          </a:p>
          <a:p>
            <a:pPr algn="just" eaLnBrk="0" hangingPunct="0">
              <a:lnSpc>
                <a:spcPct val="85000"/>
              </a:lnSpc>
              <a:buFontTx/>
              <a:buChar char="•"/>
              <a:tabLst>
                <a:tab pos="457200" algn="l"/>
              </a:tabLst>
            </a:pP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  Сомневайся во всём.</a:t>
            </a:r>
            <a:endParaRPr lang="ru-RU" altLang="ru-RU" sz="4000" b="1">
              <a:solidFill>
                <a:srgbClr val="7030A0"/>
              </a:solidFill>
              <a:latin typeface="Bookman Old Style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85000"/>
              </a:lnSpc>
              <a:buFontTx/>
              <a:buChar char="•"/>
              <a:tabLst>
                <a:tab pos="457200" algn="l"/>
              </a:tabLst>
            </a:pP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  Ничто из ничего не получается.</a:t>
            </a:r>
            <a:endParaRPr lang="ru-RU" altLang="ru-RU" sz="4000" b="1">
              <a:solidFill>
                <a:srgbClr val="7030A0"/>
              </a:solidFill>
              <a:latin typeface="Bookman Old Style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85000"/>
              </a:lnSpc>
              <a:buFontTx/>
              <a:buChar char="•"/>
              <a:tabLst>
                <a:tab pos="457200" algn="l"/>
              </a:tabLst>
            </a:pP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 Спокойно спиться тому, кто лучше вооружен.</a:t>
            </a:r>
            <a:endParaRPr lang="ru-RU" altLang="ru-RU" sz="6000" b="1">
              <a:solidFill>
                <a:srgbClr val="7030A0"/>
              </a:solidFill>
              <a:latin typeface="Bookman Old Style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85000"/>
              </a:lnSpc>
              <a:buFontTx/>
              <a:buChar char="•"/>
              <a:tabLst>
                <a:tab pos="457200" algn="l"/>
              </a:tabLst>
            </a:pP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 Мало иметь хороший ум, главное — хорошо  </a:t>
            </a:r>
          </a:p>
          <a:p>
            <a:pPr algn="just" eaLnBrk="0" hangingPunct="0">
              <a:lnSpc>
                <a:spcPct val="85000"/>
              </a:lnSpc>
              <a:tabLst>
                <a:tab pos="457200" algn="l"/>
              </a:tabLst>
            </a:pP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    его применять.</a:t>
            </a:r>
            <a:endParaRPr lang="ru-RU" altLang="ru-RU" sz="4000" b="1">
              <a:solidFill>
                <a:srgbClr val="7030A0"/>
              </a:solidFill>
              <a:latin typeface="Bookman Old Style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85000"/>
              </a:lnSpc>
              <a:buFontTx/>
              <a:buChar char="•"/>
              <a:tabLst>
                <a:tab pos="457200" algn="l"/>
              </a:tabLst>
            </a:pP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  Для того чтобы усовершенствовать ум, надо  </a:t>
            </a:r>
          </a:p>
          <a:p>
            <a:pPr algn="just" eaLnBrk="0" hangingPunct="0">
              <a:lnSpc>
                <a:spcPct val="85000"/>
              </a:lnSpc>
              <a:tabLst>
                <a:tab pos="457200" algn="l"/>
              </a:tabLst>
            </a:pP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 </a:t>
            </a: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 больше размышлять, чем заучивать.</a:t>
            </a:r>
            <a:endParaRPr lang="ru-RU" altLang="ru-RU" sz="4000" b="1">
              <a:solidFill>
                <a:srgbClr val="7030A0"/>
              </a:solidFill>
              <a:latin typeface="Bookman Old Style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85000"/>
              </a:lnSpc>
              <a:buFontTx/>
              <a:buChar char="•"/>
              <a:tabLst>
                <a:tab pos="457200" algn="l"/>
              </a:tabLst>
            </a:pP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  Верно определяйте слова, и вы освободите </a:t>
            </a: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Arial" charset="0"/>
              </a:rPr>
              <a:t> </a:t>
            </a:r>
          </a:p>
          <a:p>
            <a:pPr algn="just" eaLnBrk="0" hangingPunct="0">
              <a:lnSpc>
                <a:spcPct val="85000"/>
              </a:lnSpc>
              <a:tabLst>
                <a:tab pos="457200" algn="l"/>
              </a:tabLst>
            </a:pP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Arial" charset="0"/>
              </a:rPr>
              <a:t>   </a:t>
            </a: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мир от половины недоразумений.</a:t>
            </a:r>
            <a:endParaRPr lang="ru-RU" altLang="ru-RU" sz="4000" b="1">
              <a:solidFill>
                <a:srgbClr val="7030A0"/>
              </a:solidFill>
              <a:latin typeface="Bookman Old Style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85000"/>
              </a:lnSpc>
              <a:buFontTx/>
              <a:buChar char="•"/>
              <a:tabLst>
                <a:tab pos="457200" algn="l"/>
              </a:tabLst>
            </a:pP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  Чтение хороших книг — это разговор с  </a:t>
            </a:r>
          </a:p>
          <a:p>
            <a:pPr algn="just" eaLnBrk="0" hangingPunct="0">
              <a:lnSpc>
                <a:spcPct val="85000"/>
              </a:lnSpc>
              <a:tabLst>
                <a:tab pos="457200" algn="l"/>
              </a:tabLst>
            </a:pP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   самыми лучшими людьми прошедших времен,  </a:t>
            </a:r>
          </a:p>
          <a:p>
            <a:pPr algn="just" eaLnBrk="0" hangingPunct="0">
              <a:lnSpc>
                <a:spcPct val="85000"/>
              </a:lnSpc>
              <a:tabLst>
                <a:tab pos="457200" algn="l"/>
              </a:tabLst>
            </a:pP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   и притом такой </a:t>
            </a: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разговор, когда они  </a:t>
            </a:r>
          </a:p>
          <a:p>
            <a:pPr algn="just" eaLnBrk="0" hangingPunct="0">
              <a:lnSpc>
                <a:spcPct val="85000"/>
              </a:lnSpc>
              <a:tabLst>
                <a:tab pos="457200" algn="l"/>
              </a:tabLst>
            </a:pP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   сообщают нам только лучшие свои </a:t>
            </a: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Arial" charset="0"/>
              </a:rPr>
              <a:t>   </a:t>
            </a: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мысли.</a:t>
            </a:r>
            <a:endParaRPr lang="ru-RU" altLang="ru-RU" sz="4000" b="1">
              <a:solidFill>
                <a:srgbClr val="7030A0"/>
              </a:solidFill>
              <a:latin typeface="Bookman Old Style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85000"/>
              </a:lnSpc>
              <a:buFontTx/>
              <a:buChar char="•"/>
              <a:tabLst>
                <a:tab pos="457200" algn="l"/>
              </a:tabLst>
            </a:pP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  Любопытный отыскивает редкости только   </a:t>
            </a:r>
          </a:p>
          <a:p>
            <a:pPr algn="just" eaLnBrk="0" hangingPunct="0">
              <a:lnSpc>
                <a:spcPct val="85000"/>
              </a:lnSpc>
              <a:tabLst>
                <a:tab pos="457200" algn="l"/>
              </a:tabLst>
            </a:pP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   затем, чтобы </a:t>
            </a: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им удивляться; любознательный     </a:t>
            </a:r>
          </a:p>
          <a:p>
            <a:pPr algn="just" eaLnBrk="0" hangingPunct="0">
              <a:lnSpc>
                <a:spcPct val="85000"/>
              </a:lnSpc>
              <a:tabLst>
                <a:tab pos="457200" algn="l"/>
              </a:tabLst>
            </a:pP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   же затем, чтобы узнать их и перестать  </a:t>
            </a:r>
          </a:p>
          <a:p>
            <a:pPr algn="just" eaLnBrk="0" hangingPunct="0">
              <a:lnSpc>
                <a:spcPct val="85000"/>
              </a:lnSpc>
              <a:tabLst>
                <a:tab pos="457200" algn="l"/>
              </a:tabLst>
            </a:pPr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  <a:cs typeface="Times New Roman" pitchFamily="18" charset="0"/>
              </a:rPr>
              <a:t>   удивляться.                     </a:t>
            </a:r>
            <a:endParaRPr lang="ru-RU" altLang="ru-RU" sz="4000" b="1">
              <a:solidFill>
                <a:srgbClr val="7030A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2938" y="41275"/>
            <a:ext cx="6562725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Цитати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і </a:t>
            </a:r>
            <a:r>
              <a:rPr lang="ru-RU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афоризми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Декарта</a:t>
            </a:r>
            <a:endParaRPr lang="ru-RU" sz="3200" dirty="0"/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75" y="0"/>
            <a:ext cx="1635125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5000">
    <p:cover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ChangeArrowheads="1"/>
          </p:cNvSpPr>
          <p:nvPr/>
        </p:nvSpPr>
        <p:spPr bwMode="auto">
          <a:xfrm>
            <a:off x="3643313" y="1296988"/>
            <a:ext cx="5500687" cy="233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Вісь  </a:t>
            </a:r>
            <a:r>
              <a:rPr lang="ru-RU" altLang="ru-RU" sz="2000" b="1" i="1">
                <a:solidFill>
                  <a:srgbClr val="7030A0"/>
                </a:solidFill>
                <a:latin typeface="Bookman Old Style" pitchFamily="18" charset="0"/>
              </a:rPr>
              <a:t>х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  </a:t>
            </a:r>
            <a:r>
              <a:rPr lang="ru-RU" altLang="ru-RU" sz="600" b="1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називається віссю абсцис, а вісь у</a:t>
            </a:r>
            <a:r>
              <a:rPr lang="ru-RU" altLang="ru-RU" sz="800" b="1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- віссю ординат. Координата  </a:t>
            </a:r>
            <a:r>
              <a:rPr lang="ru-RU" altLang="ru-RU" sz="2000" b="1" i="1">
                <a:solidFill>
                  <a:srgbClr val="7030A0"/>
                </a:solidFill>
                <a:latin typeface="Bookman Old Style" pitchFamily="18" charset="0"/>
              </a:rPr>
              <a:t>х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altLang="ru-RU" sz="600" b="1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називається </a:t>
            </a:r>
            <a:r>
              <a:rPr lang="ru-RU" altLang="ru-RU" sz="2000" b="1" i="1">
                <a:solidFill>
                  <a:srgbClr val="7030A0"/>
                </a:solidFill>
                <a:latin typeface="Bookman Old Style" pitchFamily="18" charset="0"/>
                <a:hlinkClick r:id="rId2" tooltip="Абсцисса"/>
              </a:rPr>
              <a:t>абсцисою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 точки  </a:t>
            </a:r>
            <a:r>
              <a:rPr lang="ru-RU" altLang="ru-RU" sz="2000" b="1" i="1">
                <a:solidFill>
                  <a:srgbClr val="7030A0"/>
                </a:solidFill>
                <a:latin typeface="Bookman Old Style" pitchFamily="18" charset="0"/>
              </a:rPr>
              <a:t>А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altLang="ru-RU" sz="900" b="1">
                <a:solidFill>
                  <a:srgbClr val="7030A0"/>
                </a:solidFill>
                <a:latin typeface="Bookman Old Style" pitchFamily="18" charset="0"/>
              </a:rPr>
              <a:t>,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 Координата  у </a:t>
            </a:r>
            <a:r>
              <a:rPr lang="ru-RU" altLang="ru-RU" sz="800" b="1">
                <a:solidFill>
                  <a:srgbClr val="7030A0"/>
                </a:solidFill>
                <a:latin typeface="Bookman Old Style" pitchFamily="18" charset="0"/>
              </a:rPr>
              <a:t> 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— </a:t>
            </a:r>
            <a:r>
              <a:rPr lang="ru-RU" altLang="ru-RU" sz="2000" b="1" i="1">
                <a:solidFill>
                  <a:srgbClr val="7030A0"/>
                </a:solidFill>
                <a:latin typeface="Bookman Old Style" pitchFamily="18" charset="0"/>
                <a:hlinkClick r:id="rId3" tooltip="Ордината"/>
              </a:rPr>
              <a:t>ординатою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 точки </a:t>
            </a:r>
            <a:r>
              <a:rPr lang="ru-RU" altLang="ru-RU" sz="2000" b="1" i="1">
                <a:solidFill>
                  <a:srgbClr val="7030A0"/>
                </a:solidFill>
                <a:latin typeface="Bookman Old Style" pitchFamily="18" charset="0"/>
              </a:rPr>
              <a:t>А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altLang="ru-RU" sz="900" b="1">
                <a:solidFill>
                  <a:srgbClr val="7030A0"/>
                </a:solidFill>
                <a:latin typeface="Bookman Old Style" pitchFamily="18" charset="0"/>
              </a:rPr>
              <a:t>.</a:t>
            </a:r>
            <a:endParaRPr lang="ru-RU" altLang="ru-RU" sz="2000" b="1">
              <a:solidFill>
                <a:srgbClr val="7030A0"/>
              </a:solidFill>
              <a:latin typeface="Bookman Old Style" pitchFamily="18" charset="0"/>
            </a:endParaRPr>
          </a:p>
          <a:p>
            <a:pPr eaLnBrk="0" hangingPunct="0"/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Символічно це записують так:</a:t>
            </a:r>
          </a:p>
          <a:p>
            <a:pPr lvl="1" eaLnBrk="0" hangingPunct="0"/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  </a:t>
            </a:r>
            <a:endParaRPr lang="ru-RU" altLang="ru-RU" sz="1200" b="1">
              <a:solidFill>
                <a:srgbClr val="7030A0"/>
              </a:solidFill>
              <a:latin typeface="Bookman Old Style" pitchFamily="18" charset="0"/>
            </a:endParaRPr>
          </a:p>
          <a:p>
            <a:pPr eaLnBrk="0" hangingPunct="0"/>
            <a:endParaRPr lang="ru-RU" alt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714750" y="214313"/>
            <a:ext cx="5072063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Прямокутна</a:t>
            </a:r>
            <a:r>
              <a:rPr lang="ru-RU" sz="28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система координат  на </a:t>
            </a:r>
            <a:r>
              <a:rPr lang="ru-RU" sz="2800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площин</a:t>
            </a:r>
            <a:r>
              <a:rPr lang="uk-UA" sz="28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і:</a:t>
            </a:r>
            <a:endParaRPr lang="ru-RU" sz="2800" dirty="0"/>
          </a:p>
        </p:txBody>
      </p:sp>
      <p:pic>
        <p:nvPicPr>
          <p:cNvPr id="46089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00" y="3789363"/>
            <a:ext cx="2857500" cy="2886075"/>
          </a:xfrm>
          <a:prstGeom prst="rect">
            <a:avLst/>
          </a:prstGeom>
          <a:noFill/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46091" name="Picture 11" descr="https://upload.wikimedia.org/wikipedia/commons/thumb/d/dd/Descartes_system_2D.png/300px-Descartes_system_2D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75" y="214313"/>
            <a:ext cx="2857500" cy="285750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10246" name="Прямоугольник 20"/>
          <p:cNvSpPr>
            <a:spLocks noChangeArrowheads="1"/>
          </p:cNvSpPr>
          <p:nvPr/>
        </p:nvSpPr>
        <p:spPr bwMode="auto">
          <a:xfrm>
            <a:off x="500063" y="4429125"/>
            <a:ext cx="585787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lvl="1" eaLnBrk="0" hangingPunct="0"/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Координата  </a:t>
            </a:r>
            <a:r>
              <a:rPr lang="ru-RU" altLang="ru-RU" sz="2000" b="1" i="1">
                <a:solidFill>
                  <a:srgbClr val="7030A0"/>
                </a:solidFill>
                <a:latin typeface="Bookman Old Style" pitchFamily="18" charset="0"/>
              </a:rPr>
              <a:t>х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  </a:t>
            </a:r>
            <a:r>
              <a:rPr lang="ru-RU" altLang="ru-RU" sz="600" b="1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наз</a:t>
            </a:r>
            <a:r>
              <a:rPr lang="uk-UA" altLang="ru-RU" sz="2000" b="1">
                <a:solidFill>
                  <a:srgbClr val="7030A0"/>
                </a:solidFill>
                <a:latin typeface="Bookman Old Style" pitchFamily="18" charset="0"/>
              </a:rPr>
              <a:t>и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вається абсцисою точки  </a:t>
            </a:r>
            <a:r>
              <a:rPr lang="ru-RU" altLang="ru-RU" sz="2000" b="1" i="1">
                <a:solidFill>
                  <a:srgbClr val="7030A0"/>
                </a:solidFill>
                <a:latin typeface="Bookman Old Style" pitchFamily="18" charset="0"/>
              </a:rPr>
              <a:t>А</a:t>
            </a:r>
            <a:r>
              <a:rPr lang="ru-RU" altLang="ru-RU" sz="900" b="1" i="1">
                <a:solidFill>
                  <a:srgbClr val="7030A0"/>
                </a:solidFill>
                <a:latin typeface="Bookman Old Style" pitchFamily="18" charset="0"/>
              </a:rPr>
              <a:t>,</a:t>
            </a:r>
            <a:endParaRPr lang="ru-RU" altLang="ru-RU" sz="2000" b="1" i="1">
              <a:solidFill>
                <a:srgbClr val="7030A0"/>
              </a:solidFill>
              <a:latin typeface="Bookman Old Style" pitchFamily="18" charset="0"/>
            </a:endParaRPr>
          </a:p>
          <a:p>
            <a:pPr marL="0" lvl="1" eaLnBrk="0" hangingPunct="0"/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Координата </a:t>
            </a:r>
            <a:r>
              <a:rPr lang="ru-RU" altLang="ru-RU" sz="2000" b="1" i="1">
                <a:solidFill>
                  <a:srgbClr val="7030A0"/>
                </a:solidFill>
                <a:latin typeface="Bookman Old Style" pitchFamily="18" charset="0"/>
              </a:rPr>
              <a:t>у 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  </a:t>
            </a:r>
            <a:r>
              <a:rPr lang="ru-RU" altLang="ru-RU" sz="800" b="1">
                <a:solidFill>
                  <a:srgbClr val="7030A0"/>
                </a:solidFill>
                <a:latin typeface="Bookman Old Style" pitchFamily="18" charset="0"/>
              </a:rPr>
              <a:t> 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— ординатою точки  </a:t>
            </a:r>
            <a:r>
              <a:rPr lang="en-US" altLang="ru-RU" sz="2000" b="1" i="1">
                <a:solidFill>
                  <a:srgbClr val="7030A0"/>
                </a:solidFill>
                <a:latin typeface="Bookman Old Style" pitchFamily="18" charset="0"/>
              </a:rPr>
              <a:t>A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altLang="ru-RU" sz="900" b="1">
                <a:solidFill>
                  <a:srgbClr val="7030A0"/>
                </a:solidFill>
                <a:latin typeface="Bookman Old Style" pitchFamily="18" charset="0"/>
              </a:rPr>
              <a:t>,</a:t>
            </a:r>
            <a:endParaRPr lang="ru-RU" altLang="ru-RU" sz="2000" b="1">
              <a:solidFill>
                <a:srgbClr val="7030A0"/>
              </a:solidFill>
              <a:latin typeface="Bookman Old Style" pitchFamily="18" charset="0"/>
            </a:endParaRPr>
          </a:p>
          <a:p>
            <a:pPr marL="0" lvl="1" eaLnBrk="0" hangingPunct="0"/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Координата  </a:t>
            </a:r>
            <a:r>
              <a:rPr lang="en-US" altLang="ru-RU" sz="2000" b="1" i="1">
                <a:solidFill>
                  <a:srgbClr val="7030A0"/>
                </a:solidFill>
                <a:latin typeface="Bookman Old Style" pitchFamily="18" charset="0"/>
              </a:rPr>
              <a:t>z</a:t>
            </a:r>
            <a:r>
              <a:rPr lang="ru-RU" altLang="ru-RU" sz="2000" b="1" i="1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altLang="ru-RU" sz="600" b="1">
                <a:solidFill>
                  <a:srgbClr val="7030A0"/>
                </a:solidFill>
                <a:latin typeface="Bookman Old Style" pitchFamily="18" charset="0"/>
              </a:rPr>
              <a:t> 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— 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  <a:hlinkClick r:id="rId6" tooltip="Аппликата"/>
              </a:rPr>
              <a:t>апл</a:t>
            </a:r>
            <a:r>
              <a:rPr lang="uk-UA" altLang="ru-RU" sz="2000" b="1">
                <a:solidFill>
                  <a:srgbClr val="7030A0"/>
                </a:solidFill>
                <a:latin typeface="Bookman Old Style" pitchFamily="18" charset="0"/>
                <a:hlinkClick r:id="rId6" tooltip="Аппликата"/>
              </a:rPr>
              <a:t>і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  <a:hlinkClick r:id="rId6" tooltip="Аппликата"/>
              </a:rPr>
              <a:t>катою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 точки </a:t>
            </a:r>
            <a:r>
              <a:rPr lang="ru-RU" altLang="ru-RU" sz="2000" b="1" i="1">
                <a:solidFill>
                  <a:srgbClr val="7030A0"/>
                </a:solidFill>
                <a:latin typeface="Bookman Old Style" pitchFamily="18" charset="0"/>
              </a:rPr>
              <a:t>А</a:t>
            </a:r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   </a:t>
            </a:r>
            <a:r>
              <a:rPr lang="ru-RU" altLang="ru-RU" sz="900" b="1">
                <a:solidFill>
                  <a:srgbClr val="7030A0"/>
                </a:solidFill>
                <a:latin typeface="Bookman Old Style" pitchFamily="18" charset="0"/>
              </a:rPr>
              <a:t>.</a:t>
            </a:r>
            <a:endParaRPr lang="ru-RU" altLang="ru-RU" sz="2000" b="1">
              <a:solidFill>
                <a:srgbClr val="7030A0"/>
              </a:solidFill>
              <a:latin typeface="Bookman Old Style" pitchFamily="18" charset="0"/>
            </a:endParaRPr>
          </a:p>
          <a:p>
            <a:pPr eaLnBrk="0" hangingPunct="0"/>
            <a:r>
              <a:rPr lang="ru-RU" altLang="ru-RU" sz="2000" b="1">
                <a:solidFill>
                  <a:srgbClr val="7030A0"/>
                </a:solidFill>
                <a:latin typeface="Bookman Old Style" pitchFamily="18" charset="0"/>
              </a:rPr>
              <a:t>Символічно це записують так: </a:t>
            </a:r>
            <a:r>
              <a:rPr lang="ru-RU" altLang="ru-RU" sz="2000" b="1" i="1">
                <a:solidFill>
                  <a:srgbClr val="7030A0"/>
                </a:solidFill>
                <a:latin typeface="Bookman Old Style" pitchFamily="18" charset="0"/>
              </a:rPr>
              <a:t>А (х; </a:t>
            </a:r>
            <a:r>
              <a:rPr lang="en-US" altLang="ru-RU" sz="2000" b="1" i="1">
                <a:solidFill>
                  <a:srgbClr val="7030A0"/>
                </a:solidFill>
                <a:latin typeface="Bookman Old Style" pitchFamily="18" charset="0"/>
              </a:rPr>
              <a:t>y</a:t>
            </a:r>
            <a:r>
              <a:rPr lang="uk-UA" altLang="ru-RU" sz="2000" b="1" i="1">
                <a:solidFill>
                  <a:srgbClr val="7030A0"/>
                </a:solidFill>
                <a:latin typeface="Bookman Old Style" pitchFamily="18" charset="0"/>
              </a:rPr>
              <a:t>,</a:t>
            </a:r>
            <a:r>
              <a:rPr lang="en-US" altLang="ru-RU" sz="2000" b="1" i="1">
                <a:solidFill>
                  <a:srgbClr val="7030A0"/>
                </a:solidFill>
                <a:latin typeface="Bookman Old Style" pitchFamily="18" charset="0"/>
              </a:rPr>
              <a:t> z</a:t>
            </a:r>
            <a:r>
              <a:rPr lang="ru-RU" altLang="ru-RU" sz="2000" b="1" i="1">
                <a:solidFill>
                  <a:srgbClr val="7030A0"/>
                </a:solidFill>
                <a:latin typeface="Bookman Old Style" pitchFamily="18" charset="0"/>
              </a:rPr>
              <a:t>)</a:t>
            </a:r>
            <a:r>
              <a:rPr lang="en-US" altLang="ru-RU" sz="2000" b="1" i="1">
                <a:solidFill>
                  <a:srgbClr val="7030A0"/>
                </a:solidFill>
                <a:latin typeface="Bookman Old Style" pitchFamily="18" charset="0"/>
              </a:rPr>
              <a:t>.</a:t>
            </a:r>
            <a:endParaRPr lang="ru-RU" altLang="ru-RU" sz="2000" b="1"/>
          </a:p>
          <a:p>
            <a:pPr eaLnBrk="0" hangingPunct="0"/>
            <a:endParaRPr lang="ru-RU" altLang="ru-RU" sz="2000" b="1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10247" name="Прямоугольник 22"/>
          <p:cNvSpPr>
            <a:spLocks noChangeArrowheads="1"/>
          </p:cNvSpPr>
          <p:nvPr/>
        </p:nvSpPr>
        <p:spPr bwMode="auto">
          <a:xfrm>
            <a:off x="8001000" y="2708275"/>
            <a:ext cx="1143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b="1" i="1">
                <a:solidFill>
                  <a:srgbClr val="7030A0"/>
                </a:solidFill>
                <a:latin typeface="Bookman Old Style" pitchFamily="18" charset="0"/>
              </a:rPr>
              <a:t>А (х; </a:t>
            </a:r>
            <a:r>
              <a:rPr lang="en-US" altLang="ru-RU" b="1" i="1">
                <a:solidFill>
                  <a:srgbClr val="7030A0"/>
                </a:solidFill>
                <a:latin typeface="Bookman Old Style" pitchFamily="18" charset="0"/>
              </a:rPr>
              <a:t>y</a:t>
            </a:r>
            <a:r>
              <a:rPr lang="ru-RU" altLang="ru-RU" b="1" i="1">
                <a:solidFill>
                  <a:srgbClr val="7030A0"/>
                </a:solidFill>
                <a:latin typeface="Bookman Old Style" pitchFamily="18" charset="0"/>
              </a:rPr>
              <a:t>)</a:t>
            </a:r>
            <a:r>
              <a:rPr lang="en-US" altLang="ru-RU" b="1" i="1">
                <a:solidFill>
                  <a:srgbClr val="7030A0"/>
                </a:solidFill>
                <a:latin typeface="Bookman Old Style" pitchFamily="18" charset="0"/>
              </a:rPr>
              <a:t>.</a:t>
            </a:r>
            <a:endParaRPr lang="ru-RU" altLang="ru-RU" b="1"/>
          </a:p>
        </p:txBody>
      </p:sp>
      <p:sp>
        <p:nvSpPr>
          <p:cNvPr id="24" name="Прямоугольник 23"/>
          <p:cNvSpPr/>
          <p:nvPr/>
        </p:nvSpPr>
        <p:spPr>
          <a:xfrm>
            <a:off x="755650" y="3284538"/>
            <a:ext cx="5072063" cy="946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Прямокутна</a:t>
            </a:r>
            <a:r>
              <a:rPr lang="ru-RU" sz="28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система координат  у просторі:</a:t>
            </a:r>
            <a:endParaRPr lang="ru-RU" sz="2800" dirty="0"/>
          </a:p>
        </p:txBody>
      </p:sp>
    </p:spTree>
  </p:cSld>
  <p:clrMapOvr>
    <a:masterClrMapping/>
  </p:clrMapOvr>
  <p:transition spd="slow" advClick="0" advTm="5000">
    <p:cover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3" y="920750"/>
            <a:ext cx="8701087" cy="593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71500" y="0"/>
            <a:ext cx="8572500" cy="946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Цікаві завдання на уроках математики з використанням декартової площини</a:t>
            </a:r>
            <a:r>
              <a:rPr lang="ru-RU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:</a:t>
            </a:r>
            <a:endParaRPr lang="ru-RU" sz="1600"/>
          </a:p>
        </p:txBody>
      </p:sp>
    </p:spTree>
  </p:cSld>
  <p:clrMapOvr>
    <a:masterClrMapping/>
  </p:clrMapOvr>
  <p:transition advClick="0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/>
          </p:cNvSpPr>
          <p:nvPr>
            <p:ph type="body" idx="4294967295"/>
          </p:nvPr>
        </p:nvSpPr>
        <p:spPr>
          <a:xfrm>
            <a:off x="642938" y="857250"/>
            <a:ext cx="8072437" cy="1071563"/>
          </a:xfrm>
        </p:spPr>
        <p:txBody>
          <a:bodyPr/>
          <a:lstStyle/>
          <a:p>
            <a:pPr marL="0" indent="0">
              <a:spcBef>
                <a:spcPts val="0"/>
              </a:spcBef>
              <a:buFont typeface="Arial" charset="0"/>
              <a:buNone/>
              <a:defRPr/>
            </a:pPr>
            <a:r>
              <a:rPr lang="ru-RU" sz="2400" dirty="0" smtClean="0">
                <a:solidFill>
                  <a:srgbClr val="6600FF"/>
                </a:solidFill>
                <a:latin typeface="Bookman Old Style" pitchFamily="18" charset="0"/>
              </a:rPr>
              <a:t>    </a:t>
            </a:r>
            <a:r>
              <a:rPr 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Системи координат пронизують все </a:t>
            </a:r>
            <a:r>
              <a:rPr 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практичне</a:t>
            </a:r>
            <a:r>
              <a:rPr 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життя</a:t>
            </a:r>
            <a:r>
              <a:rPr 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людини</a:t>
            </a:r>
            <a:r>
              <a:rPr 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і</a:t>
            </a:r>
            <a:r>
              <a:rPr 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знаходять</a:t>
            </a:r>
            <a:r>
              <a:rPr 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своє</a:t>
            </a:r>
            <a:r>
              <a:rPr 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вживання</a:t>
            </a:r>
            <a:r>
              <a:rPr 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майже</a:t>
            </a:r>
            <a:r>
              <a:rPr 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 в </a:t>
            </a:r>
            <a:r>
              <a:rPr 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кожній</a:t>
            </a:r>
            <a:r>
              <a:rPr lang="ru-RU" sz="2400" b="1" dirty="0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Bookman Old Style" pitchFamily="18" charset="0"/>
              </a:rPr>
              <a:t>спеціальності</a:t>
            </a:r>
            <a:r>
              <a:rPr lang="ru-RU" sz="2400" b="1" dirty="0" smtClean="0">
                <a:solidFill>
                  <a:srgbClr val="6600FF"/>
                </a:solidFill>
                <a:latin typeface="Bookman Old Style" pitchFamily="18" charset="0"/>
              </a:rPr>
              <a:t>. </a:t>
            </a:r>
          </a:p>
          <a:p>
            <a:pPr>
              <a:defRPr/>
            </a:pPr>
            <a:endParaRPr lang="ru-RU" sz="2800" b="1" i="1" dirty="0" smtClean="0">
              <a:solidFill>
                <a:srgbClr val="66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ookman Old Style" pitchFamily="18" charset="0"/>
            </a:endParaRPr>
          </a:p>
          <a:p>
            <a:pPr>
              <a:buFont typeface="Arial" charset="0"/>
              <a:buNone/>
              <a:defRPr/>
            </a:pPr>
            <a:r>
              <a:rPr lang="ru-RU" sz="2800" b="1" i="1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/>
            </a:r>
            <a:br>
              <a:rPr lang="ru-RU" sz="2800" b="1" i="1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</a:br>
            <a:endParaRPr lang="ru-RU" sz="2800" dirty="0" smtClean="0">
              <a:latin typeface="Bookman Old Style" pitchFamily="18" charset="0"/>
            </a:endParaRPr>
          </a:p>
        </p:txBody>
      </p:sp>
      <p:sp>
        <p:nvSpPr>
          <p:cNvPr id="7170" name="Rectangle 2"/>
          <p:cNvSpPr>
            <a:spLocks noGrp="1"/>
          </p:cNvSpPr>
          <p:nvPr>
            <p:ph type="title" idx="4294967295"/>
          </p:nvPr>
        </p:nvSpPr>
        <p:spPr>
          <a:xfrm>
            <a:off x="571500" y="0"/>
            <a:ext cx="8215313" cy="785813"/>
          </a:xfrm>
        </p:spPr>
        <p:txBody>
          <a:bodyPr/>
          <a:lstStyle/>
          <a:p>
            <a:pPr>
              <a:defRPr/>
            </a:pPr>
            <a:r>
              <a:rPr lang="ru-RU" sz="3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Використання</a:t>
            </a:r>
            <a:r>
              <a:rPr lang="ru-RU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</a:t>
            </a:r>
            <a:r>
              <a:rPr lang="ru-RU" sz="3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відкриттів</a:t>
            </a:r>
            <a:r>
              <a:rPr lang="ru-RU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Декарта</a:t>
            </a:r>
            <a:endParaRPr lang="ru-RU" sz="3200" b="1" dirty="0" smtClean="0">
              <a:solidFill>
                <a:srgbClr val="FF3300"/>
              </a:solidFill>
              <a:latin typeface="Bookman Old Style" pitchFamily="18" charset="0"/>
            </a:endParaRP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>
            <a:lum bright="12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2143125"/>
            <a:ext cx="4943475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 txBox="1">
            <a:spLocks/>
          </p:cNvSpPr>
          <p:nvPr/>
        </p:nvSpPr>
        <p:spPr bwMode="auto">
          <a:xfrm>
            <a:off x="714375" y="4143375"/>
            <a:ext cx="7196138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endParaRPr lang="ru-RU" sz="2800" b="1" i="1" dirty="0">
              <a:solidFill>
                <a:srgbClr val="66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ookman Old Style" pitchFamily="18" charset="0"/>
            </a:endParaRP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ru-RU" sz="2400" dirty="0">
                <a:solidFill>
                  <a:srgbClr val="6600FF"/>
                </a:solidFill>
                <a:latin typeface="Bookman Old Style" pitchFamily="18" charset="0"/>
              </a:rPr>
              <a:t>    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ru-RU" sz="2400" dirty="0">
                <a:solidFill>
                  <a:srgbClr val="6600FF"/>
                </a:solidFill>
                <a:latin typeface="Bookman Old Style" pitchFamily="18" charset="0"/>
              </a:rPr>
              <a:t>    </a:t>
            </a:r>
          </a:p>
          <a:p>
            <a:pPr marL="342900" indent="-342900" algn="ctr" eaLnBrk="0" hangingPunct="0">
              <a:spcBef>
                <a:spcPct val="20000"/>
              </a:spcBef>
              <a:defRPr/>
            </a:pPr>
            <a:r>
              <a:rPr lang="ru-RU" sz="2400" dirty="0">
                <a:solidFill>
                  <a:srgbClr val="6600FF"/>
                </a:solidFill>
                <a:latin typeface="Bookman Old Style" pitchFamily="18" charset="0"/>
              </a:rPr>
              <a:t>    </a:t>
            </a:r>
            <a:r>
              <a:rPr lang="uk-UA" sz="2400" b="1" dirty="0">
                <a:solidFill>
                  <a:srgbClr val="7030A0"/>
                </a:solidFill>
                <a:latin typeface="Bookman Old Style" pitchFamily="18" charset="0"/>
              </a:rPr>
              <a:t>Щоб знайти правильне місце в кінотеатрі, необхідно знати дві координати - ряд і місце.</a:t>
            </a: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/>
            </a:r>
            <a:b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</a:br>
            <a:r>
              <a:rPr lang="ru-RU" sz="2800" b="1" i="1" dirty="0">
                <a:solidFill>
                  <a:srgbClr val="66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/>
            </a:r>
            <a:br>
              <a:rPr lang="ru-RU" sz="2800" b="1" i="1" dirty="0">
                <a:solidFill>
                  <a:srgbClr val="66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</a:br>
            <a:endParaRPr lang="ru-RU" sz="2800" dirty="0">
              <a:latin typeface="Bookman Old Style" pitchFamily="18" charset="0"/>
            </a:endParaRPr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2143125"/>
            <a:ext cx="1917700" cy="1084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714375"/>
            <a:ext cx="5857875" cy="292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3667125"/>
            <a:ext cx="4786313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63" y="3714750"/>
            <a:ext cx="3081337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47675" y="0"/>
            <a:ext cx="8410575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Використання</a:t>
            </a:r>
            <a:r>
              <a:rPr lang="ru-RU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</a:t>
            </a:r>
            <a:r>
              <a:rPr lang="ru-RU" sz="3200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відкриттів</a:t>
            </a:r>
            <a:r>
              <a:rPr lang="ru-RU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Декарта</a:t>
            </a:r>
            <a:endParaRPr lang="ru-RU" sz="3200" dirty="0"/>
          </a:p>
        </p:txBody>
      </p:sp>
      <p:sp>
        <p:nvSpPr>
          <p:cNvPr id="13318" name="Прямоугольник 7"/>
          <p:cNvSpPr>
            <a:spLocks noChangeArrowheads="1"/>
          </p:cNvSpPr>
          <p:nvPr/>
        </p:nvSpPr>
        <p:spPr bwMode="auto">
          <a:xfrm>
            <a:off x="6572250" y="857250"/>
            <a:ext cx="25717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  <a:t>Гра «Морський бій. </a:t>
            </a:r>
            <a:endParaRPr lang="ru-RU" altLang="ru-RU" b="1">
              <a:solidFill>
                <a:srgbClr val="7030A0"/>
              </a:solidFill>
            </a:endParaRPr>
          </a:p>
        </p:txBody>
      </p:sp>
      <p:sp>
        <p:nvSpPr>
          <p:cNvPr id="13319" name="Прямоугольник 8"/>
          <p:cNvSpPr>
            <a:spLocks noChangeArrowheads="1"/>
          </p:cNvSpPr>
          <p:nvPr/>
        </p:nvSpPr>
        <p:spPr bwMode="auto">
          <a:xfrm>
            <a:off x="1357313" y="3786188"/>
            <a:ext cx="38941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  <a:t>Гра в шахи і шахмати</a:t>
            </a:r>
            <a:endParaRPr lang="ru-RU" altLang="ru-RU" sz="2400" b="1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advClick="0" advTm="5000">
    <p:split orient="vert"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/>
          <a:lstStyle/>
          <a:p>
            <a:pPr>
              <a:defRPr/>
            </a:pPr>
            <a:r>
              <a:rPr lang="ru-RU" sz="3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Використання</a:t>
            </a:r>
            <a:r>
              <a:rPr lang="ru-RU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</a:t>
            </a:r>
            <a:r>
              <a:rPr lang="ru-RU" sz="3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відкриттів</a:t>
            </a:r>
            <a:r>
              <a:rPr lang="ru-RU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Декарта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b="1" dirty="0" smtClean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14339" name="Rectangle 3"/>
          <p:cNvSpPr>
            <a:spLocks noGrp="1"/>
          </p:cNvSpPr>
          <p:nvPr>
            <p:ph type="body" idx="1"/>
          </p:nvPr>
        </p:nvSpPr>
        <p:spPr>
          <a:xfrm>
            <a:off x="3857625" y="714375"/>
            <a:ext cx="5286375" cy="157162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uk-UA" altLang="ru-RU" sz="2400" b="1" smtClean="0">
                <a:solidFill>
                  <a:srgbClr val="7030A0"/>
                </a:solidFill>
                <a:latin typeface="Bookman Old Style" pitchFamily="18" charset="0"/>
              </a:rPr>
              <a:t>За допомогою координатної сітки льотчики і моряки визначають місцезнаходження об’єтів</a:t>
            </a:r>
            <a:endParaRPr lang="ru-RU" altLang="ru-RU" sz="2800" b="1" smtClean="0">
              <a:solidFill>
                <a:srgbClr val="7030A0"/>
              </a:solidFill>
              <a:latin typeface="Bookman Old Style" pitchFamily="18" charset="0"/>
            </a:endParaRP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785813"/>
            <a:ext cx="2786063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144713"/>
            <a:ext cx="4762500" cy="471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786063"/>
            <a:ext cx="2786063" cy="207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10" descr="http://mozhaikatur.ru/img/morskie-i-rechnye-kruiz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4710113"/>
            <a:ext cx="2857500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1433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571500"/>
          </a:xfrm>
        </p:spPr>
        <p:txBody>
          <a:bodyPr/>
          <a:lstStyle/>
          <a:p>
            <a:pPr>
              <a:defRPr/>
            </a:pPr>
            <a:r>
              <a:rPr lang="ru-RU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/>
            </a:r>
            <a:br>
              <a:rPr lang="ru-RU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</a:br>
            <a:r>
              <a:rPr lang="ru-RU" sz="3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Використання</a:t>
            </a:r>
            <a:r>
              <a:rPr lang="ru-RU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</a:t>
            </a:r>
            <a:r>
              <a:rPr lang="ru-RU" sz="3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відкриттів</a:t>
            </a:r>
            <a:r>
              <a:rPr lang="ru-RU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Декарта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536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1563" y="2143125"/>
            <a:ext cx="7296150" cy="4143375"/>
          </a:xfr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914400" y="928688"/>
            <a:ext cx="7872413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  <a:ea typeface="+mj-ea"/>
                <a:cs typeface="+mj-cs"/>
              </a:rPr>
              <a:t/>
            </a:r>
            <a:br>
              <a:rPr lang="ru-RU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  <a:ea typeface="+mj-ea"/>
                <a:cs typeface="+mj-cs"/>
              </a:rPr>
            </a:br>
            <a:endParaRPr lang="ru-RU" sz="32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ookman Old Style" pitchFamily="18" charset="0"/>
              <a:ea typeface="+mj-ea"/>
              <a:cs typeface="+mj-cs"/>
            </a:endParaRPr>
          </a:p>
          <a:p>
            <a:pPr algn="ctr" eaLnBrk="0" hangingPunct="0">
              <a:defRPr/>
            </a:pPr>
            <a:r>
              <a:rPr lang="ru-RU" sz="2400" b="1" dirty="0">
                <a:solidFill>
                  <a:srgbClr val="7030A0"/>
                </a:solidFill>
                <a:latin typeface="Bookman Old Style" pitchFamily="18" charset="0"/>
                <a:ea typeface="+mj-ea"/>
                <a:cs typeface="+mj-cs"/>
              </a:rPr>
              <a:t>При </a:t>
            </a:r>
            <a:r>
              <a:rPr lang="ru-RU" sz="2400" b="1" dirty="0" err="1">
                <a:solidFill>
                  <a:srgbClr val="7030A0"/>
                </a:solidFill>
                <a:latin typeface="Bookman Old Style" pitchFamily="18" charset="0"/>
                <a:ea typeface="+mj-ea"/>
                <a:cs typeface="+mj-cs"/>
              </a:rPr>
              <a:t>пошуку</a:t>
            </a:r>
            <a:r>
              <a:rPr lang="ru-RU" sz="2400" b="1" dirty="0">
                <a:solidFill>
                  <a:srgbClr val="7030A0"/>
                </a:solidFill>
                <a:latin typeface="Bookman Old Style" pitchFamily="18" charset="0"/>
                <a:ea typeface="+mj-ea"/>
                <a:cs typeface="+mj-cs"/>
              </a:rPr>
              <a:t> об</a:t>
            </a:r>
            <a:r>
              <a:rPr lang="en-US" sz="2400" b="1" dirty="0">
                <a:solidFill>
                  <a:srgbClr val="7030A0"/>
                </a:solidFill>
                <a:latin typeface="Bookman Old Style" pitchFamily="18" charset="0"/>
                <a:ea typeface="+mj-ea"/>
                <a:cs typeface="+mj-cs"/>
              </a:rPr>
              <a:t>’</a:t>
            </a:r>
            <a:r>
              <a:rPr lang="ru-RU" sz="2400" b="1" dirty="0" err="1">
                <a:solidFill>
                  <a:srgbClr val="7030A0"/>
                </a:solidFill>
                <a:latin typeface="Bookman Old Style" pitchFamily="18" charset="0"/>
                <a:ea typeface="+mj-ea"/>
                <a:cs typeface="+mj-cs"/>
              </a:rPr>
              <a:t>єктів</a:t>
            </a:r>
            <a:r>
              <a:rPr lang="ru-RU" sz="2400" b="1" dirty="0">
                <a:solidFill>
                  <a:srgbClr val="7030A0"/>
                </a:solidFill>
                <a:latin typeface="Bookman Old Style" pitchFamily="18" charset="0"/>
                <a:ea typeface="+mj-ea"/>
                <a:cs typeface="+mj-cs"/>
              </a:rPr>
              <a:t>,  </a:t>
            </a:r>
          </a:p>
          <a:p>
            <a:pPr algn="ctr" eaLnBrk="0" hangingPunct="0">
              <a:defRPr/>
            </a:pPr>
            <a:r>
              <a:rPr lang="ru-RU" sz="2400" b="1" dirty="0" err="1">
                <a:solidFill>
                  <a:srgbClr val="7030A0"/>
                </a:solidFill>
                <a:latin typeface="Bookman Old Style" pitchFamily="18" charset="0"/>
                <a:ea typeface="+mj-ea"/>
                <a:cs typeface="+mj-cs"/>
              </a:rPr>
              <a:t>складанні</a:t>
            </a:r>
            <a:r>
              <a:rPr lang="ru-RU" sz="2400" b="1" dirty="0">
                <a:solidFill>
                  <a:srgbClr val="7030A0"/>
                </a:solidFill>
                <a:latin typeface="Bookman Old Style" pitchFamily="18" charset="0"/>
                <a:ea typeface="+mj-ea"/>
                <a:cs typeface="+mj-cs"/>
              </a:rPr>
              <a:t> карт </a:t>
            </a:r>
            <a:r>
              <a:rPr lang="ru-RU" sz="2400" b="1" dirty="0" err="1">
                <a:solidFill>
                  <a:srgbClr val="7030A0"/>
                </a:solidFill>
                <a:latin typeface="Bookman Old Style" pitchFamily="18" charset="0"/>
                <a:ea typeface="+mj-ea"/>
                <a:cs typeface="+mj-cs"/>
              </a:rPr>
              <a:t>місцевості</a:t>
            </a:r>
            <a:r>
              <a:rPr lang="ru-RU" sz="2400" b="1" dirty="0">
                <a:solidFill>
                  <a:srgbClr val="7030A0"/>
                </a:solidFill>
                <a:latin typeface="Bookman Old Style" pitchFamily="18" charset="0"/>
                <a:ea typeface="+mj-ea"/>
                <a:cs typeface="+mj-cs"/>
              </a:rPr>
              <a:t>,</a:t>
            </a:r>
          </a:p>
          <a:p>
            <a:pPr algn="ctr" eaLnBrk="0" hangingPunct="0">
              <a:defRPr/>
            </a:pPr>
            <a:r>
              <a:rPr lang="ru-RU" sz="2400" b="1" dirty="0">
                <a:solidFill>
                  <a:srgbClr val="7030A0"/>
                </a:solidFill>
                <a:latin typeface="Bookman Old Style" pitchFamily="18" charset="0"/>
                <a:ea typeface="+mj-ea"/>
                <a:cs typeface="+mj-cs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Bookman Old Style" pitchFamily="18" charset="0"/>
                <a:ea typeface="+mj-ea"/>
                <a:cs typeface="+mj-cs"/>
              </a:rPr>
              <a:t>військовій</a:t>
            </a:r>
            <a:r>
              <a:rPr lang="ru-RU" sz="2400" b="1" dirty="0">
                <a:solidFill>
                  <a:srgbClr val="7030A0"/>
                </a:solidFill>
                <a:latin typeface="Bookman Old Style" pitchFamily="18" charset="0"/>
                <a:ea typeface="+mj-ea"/>
                <a:cs typeface="+mj-cs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latin typeface="Bookman Old Style" pitchFamily="18" charset="0"/>
                <a:ea typeface="+mj-ea"/>
                <a:cs typeface="+mj-cs"/>
              </a:rPr>
              <a:t>справі</a:t>
            </a:r>
            <a:r>
              <a:rPr lang="ru-RU" sz="4400" b="1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4400" b="1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</a:br>
            <a:endParaRPr lang="ru-RU" sz="4400" b="1" dirty="0">
              <a:solidFill>
                <a:srgbClr val="7030A0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advClick="0" advTm="5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50"/>
          </a:xfrm>
        </p:spPr>
        <p:txBody>
          <a:bodyPr/>
          <a:lstStyle/>
          <a:p>
            <a:pPr>
              <a:defRPr/>
            </a:pPr>
            <a:r>
              <a:rPr lang="ru-RU" sz="3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Використання</a:t>
            </a:r>
            <a:r>
              <a:rPr lang="ru-RU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</a:t>
            </a:r>
            <a:r>
              <a:rPr lang="ru-RU" sz="3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відкриттів</a:t>
            </a:r>
            <a:r>
              <a:rPr lang="ru-RU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Декарта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638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063" y="1500188"/>
            <a:ext cx="7575550" cy="4929187"/>
          </a:xfrm>
          <a:noFill/>
        </p:spPr>
      </p:pic>
      <p:sp>
        <p:nvSpPr>
          <p:cNvPr id="16388" name="Прямоугольник 4"/>
          <p:cNvSpPr>
            <a:spLocks noChangeArrowheads="1"/>
          </p:cNvSpPr>
          <p:nvPr/>
        </p:nvSpPr>
        <p:spPr bwMode="auto">
          <a:xfrm>
            <a:off x="928688" y="785813"/>
            <a:ext cx="73580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2400" b="1">
                <a:solidFill>
                  <a:srgbClr val="7030A0"/>
                </a:solidFill>
                <a:latin typeface="Bookman Old Style" pitchFamily="18" charset="0"/>
              </a:rPr>
              <a:t>Картографія,  топологія, геодезія</a:t>
            </a:r>
            <a:endParaRPr lang="ru-RU" altLang="ru-RU" sz="240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Картинка 7 из 160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571500"/>
            <a:ext cx="3817937" cy="296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Picture 3" descr="2-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3429000"/>
            <a:ext cx="4826000" cy="30337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857250" y="2000250"/>
            <a:ext cx="38481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300" b="1" dirty="0">
                <a:solidFill>
                  <a:srgbClr val="7030A0"/>
                </a:solidFill>
                <a:latin typeface="Bookman Old Style" pitchFamily="18" charset="0"/>
              </a:rPr>
              <a:t>Система </a:t>
            </a:r>
            <a:r>
              <a:rPr lang="ru-RU" sz="2300" b="1" dirty="0" err="1">
                <a:solidFill>
                  <a:srgbClr val="7030A0"/>
                </a:solidFill>
                <a:latin typeface="Bookman Old Style" pitchFamily="18" charset="0"/>
              </a:rPr>
              <a:t>географічних</a:t>
            </a:r>
            <a:endParaRPr lang="ru-RU" sz="2300" b="1" dirty="0">
              <a:solidFill>
                <a:srgbClr val="7030A0"/>
              </a:solidFill>
              <a:latin typeface="Bookman Old Style" pitchFamily="18" charset="0"/>
            </a:endParaRPr>
          </a:p>
          <a:p>
            <a:pPr>
              <a:defRPr/>
            </a:pPr>
            <a:r>
              <a:rPr lang="ru-RU" sz="2300" b="1" dirty="0">
                <a:solidFill>
                  <a:srgbClr val="7030A0"/>
                </a:solidFill>
                <a:latin typeface="Bookman Old Style" pitchFamily="18" charset="0"/>
              </a:rPr>
              <a:t> координат</a:t>
            </a:r>
            <a:endParaRPr lang="ru-RU" sz="2300" b="1" dirty="0">
              <a:solidFill>
                <a:srgbClr val="7030A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43563" y="3429000"/>
            <a:ext cx="3500437" cy="2678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Нанесені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на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глобуси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і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карти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паралелі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- широта,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меридіани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–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довгота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-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складають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градусну</a:t>
            </a: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 </a:t>
            </a:r>
            <a:r>
              <a:rPr lang="ru-RU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міру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85813" y="214313"/>
            <a:ext cx="8018462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200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Використання</a:t>
            </a:r>
            <a:r>
              <a:rPr lang="ru-RU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</a:t>
            </a:r>
            <a:r>
              <a:rPr lang="ru-RU" sz="3200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відкриттів</a:t>
            </a:r>
            <a:r>
              <a:rPr lang="ru-RU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Декарта</a:t>
            </a:r>
            <a:endParaRPr lang="ru-RU" sz="3200" dirty="0"/>
          </a:p>
        </p:txBody>
      </p:sp>
    </p:spTree>
  </p:cSld>
  <p:clrMapOvr>
    <a:masterClrMapping/>
  </p:clrMapOvr>
  <p:transition spd="slow" advClick="0" advTm="5000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/>
          </p:cNvSpPr>
          <p:nvPr>
            <p:ph type="body" idx="4294967295"/>
          </p:nvPr>
        </p:nvSpPr>
        <p:spPr>
          <a:xfrm>
            <a:off x="1500188" y="928688"/>
            <a:ext cx="6729412" cy="5643562"/>
          </a:xfrm>
        </p:spPr>
        <p:txBody>
          <a:bodyPr/>
          <a:lstStyle/>
          <a:p>
            <a:pPr>
              <a:buFont typeface="Arial" charset="0"/>
              <a:buNone/>
            </a:pPr>
            <a:endParaRPr lang="en-US" altLang="ru-RU" sz="2400" b="1" smtClean="0">
              <a:solidFill>
                <a:srgbClr val="7030A0"/>
              </a:solidFill>
              <a:latin typeface="Bookman Old Style" pitchFamily="18" charset="0"/>
            </a:endParaRPr>
          </a:p>
          <a:p>
            <a:pPr>
              <a:buFont typeface="Arial" charset="0"/>
              <a:buNone/>
            </a:pPr>
            <a:endParaRPr lang="en-US" altLang="ru-RU" sz="2400" b="1" smtClean="0">
              <a:solidFill>
                <a:srgbClr val="7030A0"/>
              </a:solidFill>
              <a:latin typeface="Bookman Old Style" pitchFamily="18" charset="0"/>
            </a:endParaRPr>
          </a:p>
          <a:p>
            <a:pPr>
              <a:buFont typeface="Arial" charset="0"/>
              <a:buNone/>
            </a:pPr>
            <a:endParaRPr lang="en-US" altLang="ru-RU" sz="2400" b="1" smtClean="0">
              <a:solidFill>
                <a:srgbClr val="7030A0"/>
              </a:solidFill>
              <a:latin typeface="Bookman Old Style" pitchFamily="18" charset="0"/>
            </a:endParaRPr>
          </a:p>
          <a:p>
            <a:pPr>
              <a:buFont typeface="Arial" charset="0"/>
              <a:buNone/>
            </a:pPr>
            <a:endParaRPr lang="en-US" altLang="ru-RU" sz="2400" b="1" smtClean="0">
              <a:solidFill>
                <a:srgbClr val="7030A0"/>
              </a:solidFill>
              <a:latin typeface="Bookman Old Style" pitchFamily="18" charset="0"/>
            </a:endParaRPr>
          </a:p>
          <a:p>
            <a:pPr>
              <a:buFont typeface="Arial" charset="0"/>
              <a:buNone/>
            </a:pPr>
            <a:endParaRPr lang="en-US" altLang="ru-RU" sz="2400" b="1" smtClean="0">
              <a:solidFill>
                <a:srgbClr val="7030A0"/>
              </a:solidFill>
              <a:latin typeface="Bookman Old Style" pitchFamily="18" charset="0"/>
            </a:endParaRPr>
          </a:p>
          <a:p>
            <a:pPr>
              <a:buFont typeface="Arial" charset="0"/>
              <a:buNone/>
            </a:pPr>
            <a:endParaRPr lang="en-US" altLang="ru-RU" sz="2400" b="1" smtClean="0">
              <a:solidFill>
                <a:srgbClr val="7030A0"/>
              </a:solidFill>
              <a:latin typeface="Bookman Old Style" pitchFamily="18" charset="0"/>
            </a:endParaRPr>
          </a:p>
          <a:p>
            <a:pPr>
              <a:buFont typeface="Arial" charset="0"/>
              <a:buNone/>
            </a:pPr>
            <a:endParaRPr lang="en-US" altLang="ru-RU" sz="2400" b="1" smtClean="0">
              <a:solidFill>
                <a:srgbClr val="7030A0"/>
              </a:solidFill>
              <a:latin typeface="Bookman Old Style" pitchFamily="18" charset="0"/>
            </a:endParaRPr>
          </a:p>
          <a:p>
            <a:pPr>
              <a:buFont typeface="Arial" charset="0"/>
              <a:buNone/>
            </a:pPr>
            <a:endParaRPr lang="en-US" altLang="ru-RU" sz="2400" b="1" smtClean="0">
              <a:solidFill>
                <a:srgbClr val="7030A0"/>
              </a:solidFill>
              <a:latin typeface="Bookman Old Style" pitchFamily="18" charset="0"/>
            </a:endParaRPr>
          </a:p>
          <a:p>
            <a:pPr algn="ctr">
              <a:buFont typeface="Arial" charset="0"/>
              <a:buNone/>
            </a:pPr>
            <a:endParaRPr lang="en-US" altLang="ru-RU" sz="2400" b="1" smtClean="0">
              <a:solidFill>
                <a:srgbClr val="7030A0"/>
              </a:solidFill>
              <a:latin typeface="Bookman Old Style" pitchFamily="18" charset="0"/>
            </a:endParaRPr>
          </a:p>
          <a:p>
            <a:pPr algn="ctr">
              <a:buFont typeface="Arial" charset="0"/>
              <a:buNone/>
            </a:pPr>
            <a:endParaRPr lang="en-US" altLang="ru-RU" sz="2400" b="1" smtClean="0">
              <a:solidFill>
                <a:srgbClr val="7030A0"/>
              </a:solidFill>
              <a:latin typeface="Bookman Old Style" pitchFamily="18" charset="0"/>
            </a:endParaRPr>
          </a:p>
          <a:p>
            <a:pPr algn="ctr">
              <a:buFont typeface="Arial" charset="0"/>
              <a:buNone/>
            </a:pPr>
            <a:endParaRPr lang="en-US" altLang="ru-RU" sz="2400" b="1" smtClean="0">
              <a:solidFill>
                <a:srgbClr val="7030A0"/>
              </a:solidFill>
              <a:latin typeface="Bookman Old Style" pitchFamily="18" charset="0"/>
            </a:endParaRPr>
          </a:p>
          <a:p>
            <a:pPr algn="ctr">
              <a:buFont typeface="Arial" charset="0"/>
              <a:buNone/>
            </a:pPr>
            <a:r>
              <a:rPr lang="uk-UA" altLang="ru-RU" sz="2400" b="1" smtClean="0">
                <a:solidFill>
                  <a:srgbClr val="7030A0"/>
                </a:solidFill>
                <a:latin typeface="Bookman Old Style" pitchFamily="18" charset="0"/>
              </a:rPr>
              <a:t>Гробниця Декарта (справа епітафія), </a:t>
            </a:r>
            <a:endParaRPr lang="en-US" altLang="ru-RU" sz="2400" b="1" smtClean="0">
              <a:solidFill>
                <a:srgbClr val="7030A0"/>
              </a:solidFill>
              <a:latin typeface="Bookman Old Style" pitchFamily="18" charset="0"/>
            </a:endParaRPr>
          </a:p>
          <a:p>
            <a:pPr algn="ctr">
              <a:buFont typeface="Arial" charset="0"/>
              <a:buNone/>
            </a:pPr>
            <a:r>
              <a:rPr lang="uk-UA" altLang="ru-RU" sz="2400" b="1" smtClean="0">
                <a:solidFill>
                  <a:srgbClr val="7030A0"/>
                </a:solidFill>
                <a:latin typeface="Bookman Old Style" pitchFamily="18" charset="0"/>
              </a:rPr>
              <a:t>в церкві</a:t>
            </a:r>
            <a:r>
              <a:rPr lang="en-US" altLang="ru-RU" sz="2400" b="1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uk-UA" altLang="ru-RU" sz="2400" b="1" smtClean="0">
                <a:solidFill>
                  <a:srgbClr val="7030A0"/>
                </a:solidFill>
                <a:latin typeface="Bookman Old Style" pitchFamily="18" charset="0"/>
              </a:rPr>
              <a:t>Сен </a:t>
            </a:r>
            <a:r>
              <a:rPr lang="en-US" altLang="ru-RU" sz="2400" b="1" smtClean="0">
                <a:solidFill>
                  <a:srgbClr val="7030A0"/>
                </a:solidFill>
                <a:latin typeface="Bookman Old Style" pitchFamily="18" charset="0"/>
              </a:rPr>
              <a:t>– </a:t>
            </a:r>
            <a:r>
              <a:rPr lang="uk-UA" altLang="ru-RU" sz="2400" b="1" smtClean="0">
                <a:solidFill>
                  <a:srgbClr val="7030A0"/>
                </a:solidFill>
                <a:latin typeface="Bookman Old Style" pitchFamily="18" charset="0"/>
              </a:rPr>
              <a:t>Жермен</a:t>
            </a:r>
            <a:r>
              <a:rPr lang="en-US" altLang="ru-RU" sz="2400" b="1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altLang="ru-RU" sz="2400" b="1" smtClean="0">
                <a:solidFill>
                  <a:srgbClr val="7030A0"/>
                </a:solidFill>
                <a:latin typeface="Bookman Old Style" pitchFamily="18" charset="0"/>
              </a:rPr>
              <a:t>де</a:t>
            </a:r>
            <a:r>
              <a:rPr lang="uk-UA" altLang="ru-RU" sz="2400" b="1" smtClean="0">
                <a:solidFill>
                  <a:srgbClr val="7030A0"/>
                </a:solidFill>
                <a:latin typeface="Bookman Old Style" pitchFamily="18" charset="0"/>
              </a:rPr>
              <a:t> Пре</a:t>
            </a:r>
            <a:endParaRPr lang="ru-RU" altLang="ru-RU" sz="2400" b="1" smtClean="0">
              <a:solidFill>
                <a:srgbClr val="7030A0"/>
              </a:solidFill>
              <a:latin typeface="Bookman Old Style" pitchFamily="18" charset="0"/>
            </a:endParaRPr>
          </a:p>
        </p:txBody>
      </p:sp>
      <p:pic>
        <p:nvPicPr>
          <p:cNvPr id="1843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857250"/>
            <a:ext cx="6619875" cy="496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14375" y="214313"/>
            <a:ext cx="8215313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Вшанування</a:t>
            </a:r>
            <a:r>
              <a:rPr lang="ru-RU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</a:t>
            </a:r>
            <a:r>
              <a:rPr lang="ru-RU" sz="3200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пам’яті</a:t>
            </a:r>
            <a:r>
              <a:rPr lang="ru-RU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Декарта</a:t>
            </a:r>
            <a:endParaRPr lang="ru-RU" sz="3200" dirty="0"/>
          </a:p>
        </p:txBody>
      </p:sp>
    </p:spTree>
  </p:cSld>
  <p:clrMapOvr>
    <a:masterClrMapping/>
  </p:clrMapOvr>
  <p:transition advClick="0" advTm="5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2071688"/>
            <a:ext cx="3292475" cy="450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143250" y="0"/>
            <a:ext cx="5643563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</a:t>
            </a:r>
            <a:r>
              <a:rPr lang="ru-RU" sz="3200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Вшанування</a:t>
            </a:r>
            <a:r>
              <a:rPr lang="ru-RU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</a:t>
            </a:r>
            <a:r>
              <a:rPr lang="ru-RU" sz="3200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пам’яті</a:t>
            </a:r>
            <a:r>
              <a:rPr lang="ru-RU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  </a:t>
            </a:r>
          </a:p>
          <a:p>
            <a:pPr>
              <a:defRPr/>
            </a:pPr>
            <a:r>
              <a:rPr lang="ru-RU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Рене Декарта</a:t>
            </a:r>
          </a:p>
          <a:p>
            <a:pPr>
              <a:defRPr/>
            </a:pPr>
            <a:r>
              <a:rPr lang="ru-RU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(1596-1650)</a:t>
            </a:r>
            <a:endParaRPr lang="ru-RU" sz="3200" dirty="0"/>
          </a:p>
        </p:txBody>
      </p:sp>
      <p:sp>
        <p:nvSpPr>
          <p:cNvPr id="19460" name="Прямоугольник 4"/>
          <p:cNvSpPr>
            <a:spLocks noChangeArrowheads="1"/>
          </p:cNvSpPr>
          <p:nvPr/>
        </p:nvSpPr>
        <p:spPr bwMode="auto">
          <a:xfrm>
            <a:off x="714375" y="2643188"/>
            <a:ext cx="4500563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uk-UA" altLang="ru-RU" sz="2400" b="1">
                <a:solidFill>
                  <a:srgbClr val="7030A0"/>
                </a:solidFill>
                <a:latin typeface="Bookman Old Style" pitchFamily="18" charset="0"/>
              </a:rPr>
              <a:t>Видатний фізіолог       І.П. Павлов поставив пам’ятник – бюст Декарту біля своєї лабораторії (Колтуші), так як вважав його основоположником своїх досліджень.</a:t>
            </a:r>
            <a:endParaRPr lang="ru-RU" altLang="ru-RU" sz="2400" b="1">
              <a:solidFill>
                <a:srgbClr val="7030A0"/>
              </a:solidFill>
              <a:latin typeface="Bookman Old Style" pitchFamily="18" charset="0"/>
            </a:endParaRPr>
          </a:p>
        </p:txBody>
      </p:sp>
      <p:pic>
        <p:nvPicPr>
          <p:cNvPr id="19461" name="Picture 7"/>
          <p:cNvPicPr>
            <a:picLocks noChangeAspect="1" noChangeArrowheads="1"/>
          </p:cNvPicPr>
          <p:nvPr/>
        </p:nvPicPr>
        <p:blipFill>
          <a:blip r:embed="rId3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2239963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5000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785813"/>
            <a:ext cx="3857625" cy="574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50"/>
          </a:xfrm>
        </p:spPr>
        <p:txBody>
          <a:bodyPr/>
          <a:lstStyle/>
          <a:p>
            <a:pPr>
              <a:defRPr/>
            </a:pPr>
            <a:r>
              <a:rPr lang="ru-RU" sz="3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Вшанування</a:t>
            </a:r>
            <a:r>
              <a:rPr lang="ru-RU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</a:t>
            </a:r>
            <a:r>
              <a:rPr lang="ru-RU" sz="3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пам’яті</a:t>
            </a:r>
            <a:r>
              <a:rPr lang="ru-RU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Декарта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20484" name="Rectangle 7"/>
          <p:cNvSpPr>
            <a:spLocks noGrp="1"/>
          </p:cNvSpPr>
          <p:nvPr>
            <p:ph type="body" idx="1"/>
          </p:nvPr>
        </p:nvSpPr>
        <p:spPr>
          <a:xfrm>
            <a:off x="428625" y="1143000"/>
            <a:ext cx="3929063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uk-UA" altLang="ru-RU" smtClean="0"/>
              <a:t>   </a:t>
            </a:r>
          </a:p>
          <a:p>
            <a:pPr>
              <a:buFont typeface="Arial" charset="0"/>
              <a:buNone/>
            </a:pPr>
            <a:r>
              <a:rPr lang="uk-UA" altLang="ru-RU" sz="2800" b="1" smtClean="0">
                <a:solidFill>
                  <a:srgbClr val="7030A0"/>
                </a:solidFill>
                <a:latin typeface="Bookman Old Style" pitchFamily="18" charset="0"/>
              </a:rPr>
              <a:t>   Жителі Франції шанують пам’ять генія, його неоціненний вклад в науку.</a:t>
            </a:r>
            <a:endParaRPr lang="ru-RU" altLang="ru-RU" sz="2800" b="1" smtClean="0">
              <a:solidFill>
                <a:srgbClr val="7030A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20484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Використані</a:t>
            </a:r>
            <a:r>
              <a:rPr lang="ru-RU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 </a:t>
            </a:r>
            <a:r>
              <a:rPr lang="ru-RU" sz="3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джерела</a:t>
            </a:r>
            <a:endParaRPr lang="ru-RU" sz="3600" dirty="0"/>
          </a:p>
        </p:txBody>
      </p:sp>
      <p:sp>
        <p:nvSpPr>
          <p:cNvPr id="21507" name="Rectangle 1"/>
          <p:cNvSpPr>
            <a:spLocks noChangeArrowheads="1"/>
          </p:cNvSpPr>
          <p:nvPr/>
        </p:nvSpPr>
        <p:spPr bwMode="auto">
          <a:xfrm>
            <a:off x="714375" y="1484313"/>
            <a:ext cx="7929563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>
              <a:defRPr/>
            </a:pPr>
            <a:endParaRPr lang="uk-UA" altLang="ru-RU" sz="2400" dirty="0">
              <a:latin typeface="Bookman Old Style" pitchFamily="18" charset="0"/>
              <a:cs typeface="Times New Roman" pitchFamily="18" charset="0"/>
              <a:hlinkClick r:id="rId2"/>
            </a:endParaRPr>
          </a:p>
          <a:p>
            <a:pPr eaLnBrk="0" hangingPunct="0">
              <a:defRPr/>
            </a:pPr>
            <a:r>
              <a:rPr lang="uk-UA" altLang="ru-RU" sz="2400" dirty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  <a:cs typeface="Times New Roman" pitchFamily="18" charset="0"/>
                <a:hlinkClick r:id="rId2"/>
              </a:rPr>
              <a:t>http://ukrbukva.net/80524-Dekart-interesnye-fakty-iz-istorii-zhizni.html</a:t>
            </a:r>
            <a:endParaRPr lang="uk-UA" altLang="ru-RU" sz="2400" dirty="0">
              <a:solidFill>
                <a:schemeClr val="tx2">
                  <a:lumMod val="75000"/>
                </a:schemeClr>
              </a:solidFill>
              <a:latin typeface="Bookman Old Style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uk-UA" altLang="ru-RU" sz="2400" u="sng" dirty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  <a:hlinkClick r:id="rId3"/>
              </a:rPr>
              <a:t>http://cinref.ru/razdel/05250tehnika/05/413865.htm</a:t>
            </a:r>
            <a:endParaRPr lang="uk-UA" altLang="ru-RU" sz="2400" u="sng" dirty="0">
              <a:solidFill>
                <a:schemeClr val="tx2">
                  <a:lumMod val="75000"/>
                </a:schemeClr>
              </a:solidFill>
              <a:latin typeface="Bookman Old Style" pitchFamily="18" charset="0"/>
            </a:endParaRPr>
          </a:p>
          <a:p>
            <a:pPr>
              <a:defRPr/>
            </a:pPr>
            <a:r>
              <a:rPr lang="ru-RU" altLang="ru-RU" sz="2400" u="sng" dirty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  <a:hlinkClick r:id="rId4"/>
              </a:rPr>
              <a:t>https://www.livelib.ru/author/185436</a:t>
            </a:r>
            <a:endParaRPr lang="ru-RU" altLang="ru-RU" sz="2400" u="sng" dirty="0">
              <a:solidFill>
                <a:schemeClr val="tx2">
                  <a:lumMod val="75000"/>
                </a:schemeClr>
              </a:solidFill>
              <a:latin typeface="Bookman Old Style" pitchFamily="18" charset="0"/>
            </a:endParaRPr>
          </a:p>
          <a:p>
            <a:pPr>
              <a:defRPr/>
            </a:pPr>
            <a:r>
              <a:rPr lang="ru-RU" altLang="ru-RU" sz="2400" u="sng" dirty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  <a:hlinkClick r:id="rId5"/>
              </a:rPr>
              <a:t>http://www.vm.ru/news/2014/02/10/genij-epohi-prosveshcheniya-5-interesnih-faktov-iz-biografii-rene-dekarta-234758.html?print=true&amp;isajax=true</a:t>
            </a:r>
            <a:endParaRPr lang="ru-RU" altLang="ru-RU" sz="2400" dirty="0">
              <a:solidFill>
                <a:schemeClr val="tx2">
                  <a:lumMod val="75000"/>
                </a:schemeClr>
              </a:solidFill>
              <a:latin typeface="Bookman Old Style" pitchFamily="18" charset="0"/>
            </a:endParaRPr>
          </a:p>
          <a:p>
            <a:pPr>
              <a:defRPr/>
            </a:pPr>
            <a:r>
              <a:rPr lang="en-US" altLang="ru-RU" sz="2400" dirty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https://www.google.com.ua/search?q</a:t>
            </a:r>
            <a:endParaRPr lang="ru-RU" altLang="ru-RU" sz="2400" dirty="0">
              <a:solidFill>
                <a:schemeClr val="tx2">
                  <a:lumMod val="75000"/>
                </a:schemeClr>
              </a:solidFill>
              <a:latin typeface="Bookman Old Style" pitchFamily="18" charset="0"/>
            </a:endParaRPr>
          </a:p>
          <a:p>
            <a:pPr>
              <a:defRPr/>
            </a:pPr>
            <a:r>
              <a:rPr lang="en-US" altLang="ru-RU" sz="2400" dirty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https://uk.wikipedia.org/wiki/</a:t>
            </a:r>
            <a:r>
              <a:rPr lang="ru-RU" altLang="ru-RU" sz="2400" dirty="0" err="1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Рене_Декарт</a:t>
            </a:r>
            <a:endParaRPr lang="ru-RU" altLang="ru-RU" sz="2400" dirty="0">
              <a:solidFill>
                <a:schemeClr val="tx2">
                  <a:lumMod val="75000"/>
                </a:schemeClr>
              </a:solidFill>
              <a:latin typeface="Bookman Old Style" pitchFamily="18" charset="0"/>
            </a:endParaRPr>
          </a:p>
          <a:p>
            <a:pPr>
              <a:defRPr/>
            </a:pPr>
            <a:r>
              <a:rPr lang="uk-UA" altLang="ru-RU" sz="3200" dirty="0">
                <a:solidFill>
                  <a:schemeClr val="tx2">
                    <a:lumMod val="75000"/>
                  </a:schemeClr>
                </a:solidFill>
              </a:rPr>
              <a:t> </a:t>
            </a:r>
            <a:endParaRPr lang="ru-RU" altLang="ru-RU" sz="3200" dirty="0">
              <a:solidFill>
                <a:srgbClr val="7030A0"/>
              </a:solidFill>
            </a:endParaRPr>
          </a:p>
          <a:p>
            <a:pPr eaLnBrk="0" hangingPunct="0">
              <a:defRPr/>
            </a:pPr>
            <a:endParaRPr lang="uk-UA" altLang="ru-RU" sz="3200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Click="0" advTm="5000">
    <p:cover dir="r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3998</TotalTime>
  <Words>633</Words>
  <Application>Microsoft Office PowerPoint</Application>
  <PresentationFormat>Экран (4:3)</PresentationFormat>
  <Paragraphs>135</Paragraphs>
  <Slides>20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Calibri</vt:lpstr>
      <vt:lpstr>Arial</vt:lpstr>
      <vt:lpstr>Bookman Old Style</vt:lpstr>
      <vt:lpstr>Times New Roman</vt:lpstr>
      <vt:lpstr>Тема Office</vt:lpstr>
      <vt:lpstr>   «Я мислю, отже я існую»  (до 420-річчя від дня народження  Рене Декарта, французького філософа, фізика, математика)  </vt:lpstr>
      <vt:lpstr>Біографія Рене Декарта (1596-1650)</vt:lpstr>
      <vt:lpstr>Біографія</vt:lpstr>
      <vt:lpstr>Презентация PowerPoint</vt:lpstr>
      <vt:lpstr>Презентация PowerPoint</vt:lpstr>
      <vt:lpstr>Важливі досягнення Декарта</vt:lpstr>
      <vt:lpstr>   Наукові праці Декарта</vt:lpstr>
      <vt:lpstr>Презентация PowerPoint</vt:lpstr>
      <vt:lpstr>Презентация PowerPoint</vt:lpstr>
      <vt:lpstr>Презентация PowerPoint</vt:lpstr>
      <vt:lpstr>Використання відкриттів Декарта</vt:lpstr>
      <vt:lpstr>Презентация PowerPoint</vt:lpstr>
      <vt:lpstr>Використання відкриттів Декарта </vt:lpstr>
      <vt:lpstr> Використання відкриттів Декарта </vt:lpstr>
      <vt:lpstr>Використання відкриттів Декарта </vt:lpstr>
      <vt:lpstr>Презентация PowerPoint</vt:lpstr>
      <vt:lpstr>Презентация PowerPoint</vt:lpstr>
      <vt:lpstr>Презентация PowerPoint</vt:lpstr>
      <vt:lpstr>Вшанування пам’яті Декарта </vt:lpstr>
      <vt:lpstr>Використані джерела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Задания для устного счёта по теме «Обыкновенные дроби»</dc:title>
  <dc:creator>User</dc:creator>
  <cp:lastModifiedBy>Наташа</cp:lastModifiedBy>
  <cp:revision>144</cp:revision>
  <cp:lastPrinted>2015-03-10T05:08:44Z</cp:lastPrinted>
  <dcterms:created xsi:type="dcterms:W3CDTF">2012-02-03T10:05:20Z</dcterms:created>
  <dcterms:modified xsi:type="dcterms:W3CDTF">2016-04-02T19:55:07Z</dcterms:modified>
</cp:coreProperties>
</file>